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8404800" cy="32918400"/>
  <p:notesSz cx="6858000" cy="9144000"/>
  <p:defaultTextStyle>
    <a:defPPr>
      <a:defRPr lang="en-US"/>
    </a:defPPr>
    <a:lvl1pPr algn="l" rtl="0" eaLnBrk="0" fontAlgn="base" hangingPunct="0">
      <a:spcBef>
        <a:spcPct val="0"/>
      </a:spcBef>
      <a:spcAft>
        <a:spcPct val="0"/>
      </a:spcAft>
      <a:defRPr sz="8600"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86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86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86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86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86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86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86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86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A"/>
    <a:srgbClr val="1D0066"/>
    <a:srgbClr val="FF9900"/>
    <a:srgbClr val="000000"/>
    <a:srgbClr val="990033"/>
    <a:srgbClr val="FFFF66"/>
    <a:srgbClr val="FFFF00"/>
    <a:srgbClr val="B200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10" autoAdjust="0"/>
  </p:normalViewPr>
  <p:slideViewPr>
    <p:cSldViewPr snapToGrid="0">
      <p:cViewPr>
        <p:scale>
          <a:sx n="40" d="100"/>
          <a:sy n="40" d="100"/>
        </p:scale>
        <p:origin x="-432" y="-1326"/>
      </p:cViewPr>
      <p:guideLst>
        <p:guide orient="horz" pos="10368"/>
        <p:guide pos="12096"/>
      </p:guideLst>
    </p:cSldViewPr>
  </p:slideViewPr>
  <p:notesTextViewPr>
    <p:cViewPr>
      <p:scale>
        <a:sx n="100" d="100"/>
        <a:sy n="100" d="100"/>
      </p:scale>
      <p:origin x="0" y="0"/>
    </p:cViewPr>
  </p:notesTextViewPr>
  <p:sorterViewPr>
    <p:cViewPr>
      <p:scale>
        <a:sx n="66" d="100"/>
        <a:sy n="66" d="100"/>
      </p:scale>
      <p:origin x="0" y="120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55C8671B-4115-3CD1-73EB-165D50145D46}"/>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3075" name="Rectangle 3">
            <a:extLst>
              <a:ext uri="{FF2B5EF4-FFF2-40B4-BE49-F238E27FC236}">
                <a16:creationId xmlns:a16="http://schemas.microsoft.com/office/drawing/2014/main" id="{A9667D1B-D252-2675-2DD9-F6015F33F51E}"/>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2052" name="Rectangle 4">
            <a:extLst>
              <a:ext uri="{FF2B5EF4-FFF2-40B4-BE49-F238E27FC236}">
                <a16:creationId xmlns:a16="http://schemas.microsoft.com/office/drawing/2014/main" id="{4D719F0D-AE18-B397-5256-157BD9D9C681}"/>
              </a:ext>
            </a:extLst>
          </p:cNvPr>
          <p:cNvSpPr>
            <a:spLocks noGrp="1" noRot="1" noChangeAspect="1" noChangeArrowheads="1" noTextEdit="1"/>
          </p:cNvSpPr>
          <p:nvPr>
            <p:ph type="sldImg" idx="2"/>
          </p:nvPr>
        </p:nvSpPr>
        <p:spPr bwMode="auto">
          <a:xfrm>
            <a:off x="1428750" y="685800"/>
            <a:ext cx="40005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FAA7993F-30DD-951F-FF3B-071A42BF215F}"/>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D4F65EBE-7BAA-6A18-658C-4FD184CAAB15}"/>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3079" name="Rectangle 7">
            <a:extLst>
              <a:ext uri="{FF2B5EF4-FFF2-40B4-BE49-F238E27FC236}">
                <a16:creationId xmlns:a16="http://schemas.microsoft.com/office/drawing/2014/main" id="{5A588604-6E6D-7E3A-A466-F7A48B6CEFA3}"/>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4B21566-E861-471C-B3CB-C38E9545927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5FA34FF5-9A26-2DD1-5AFE-9F2C884085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0E8C2F1-2163-46AB-9B32-E101CA854C30}" type="slidenum">
              <a:rPr lang="en-US" altLang="en-US" smtClean="0"/>
              <a:pPr>
                <a:spcBef>
                  <a:spcPct val="0"/>
                </a:spcBef>
              </a:pPr>
              <a:t>1</a:t>
            </a:fld>
            <a:endParaRPr lang="en-US" altLang="en-US"/>
          </a:p>
        </p:txBody>
      </p:sp>
      <p:sp>
        <p:nvSpPr>
          <p:cNvPr id="4099" name="Rectangle 2">
            <a:extLst>
              <a:ext uri="{FF2B5EF4-FFF2-40B4-BE49-F238E27FC236}">
                <a16:creationId xmlns:a16="http://schemas.microsoft.com/office/drawing/2014/main" id="{3F3FE62E-D18E-1C1D-CB20-E93E76170264}"/>
              </a:ext>
            </a:extLst>
          </p:cNvPr>
          <p:cNvSpPr>
            <a:spLocks noGrp="1" noRot="1" noChangeAspect="1" noChangeArrowheads="1" noTextEdit="1"/>
          </p:cNvSpPr>
          <p:nvPr>
            <p:ph type="sldImg"/>
          </p:nvPr>
        </p:nvSpPr>
        <p:spPr>
          <a:ln/>
        </p:spPr>
      </p:sp>
      <p:sp>
        <p:nvSpPr>
          <p:cNvPr id="4100" name="Rectangle 3">
            <a:extLst>
              <a:ext uri="{FF2B5EF4-FFF2-40B4-BE49-F238E27FC236}">
                <a16:creationId xmlns:a16="http://schemas.microsoft.com/office/drawing/2014/main" id="{204B5BE1-98FD-87E9-F971-B2F86B7E07B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916" y="10226675"/>
            <a:ext cx="32642969" cy="7054850"/>
          </a:xfrm>
        </p:spPr>
        <p:txBody>
          <a:bodyPr/>
          <a:lstStyle/>
          <a:p>
            <a:r>
              <a:rPr lang="en-US"/>
              <a:t>Click to edit Master title style</a:t>
            </a:r>
          </a:p>
        </p:txBody>
      </p:sp>
      <p:sp>
        <p:nvSpPr>
          <p:cNvPr id="3" name="Subtitle 2"/>
          <p:cNvSpPr>
            <a:spLocks noGrp="1"/>
          </p:cNvSpPr>
          <p:nvPr>
            <p:ph type="subTitle" idx="1"/>
          </p:nvPr>
        </p:nvSpPr>
        <p:spPr>
          <a:xfrm>
            <a:off x="5760443" y="18653125"/>
            <a:ext cx="26883916" cy="84137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F074107-E860-AF8A-ACDD-4DCD507C40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DBF4901-6D36-B4C2-86E8-7689C4CFE43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0A97B46-0A8C-63BB-5FBC-DF72C28679EA}"/>
              </a:ext>
            </a:extLst>
          </p:cNvPr>
          <p:cNvSpPr>
            <a:spLocks noGrp="1" noChangeArrowheads="1"/>
          </p:cNvSpPr>
          <p:nvPr>
            <p:ph type="sldNum" sz="quarter" idx="12"/>
          </p:nvPr>
        </p:nvSpPr>
        <p:spPr>
          <a:ln/>
        </p:spPr>
        <p:txBody>
          <a:bodyPr/>
          <a:lstStyle>
            <a:lvl1pPr>
              <a:defRPr/>
            </a:lvl1pPr>
          </a:lstStyle>
          <a:p>
            <a:pPr>
              <a:defRPr/>
            </a:pPr>
            <a:fld id="{4F3808EC-9FBF-47DB-9EED-747CFD73BA54}" type="slidenum">
              <a:rPr lang="en-US" altLang="en-US"/>
              <a:pPr>
                <a:defRPr/>
              </a:pPr>
              <a:t>‹#›</a:t>
            </a:fld>
            <a:endParaRPr lang="en-US" altLang="en-US"/>
          </a:p>
        </p:txBody>
      </p:sp>
    </p:spTree>
    <p:extLst>
      <p:ext uri="{BB962C8B-B14F-4D97-AF65-F5344CB8AC3E}">
        <p14:creationId xmlns:p14="http://schemas.microsoft.com/office/powerpoint/2010/main" val="696304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8802FCF-EBD9-D50A-039F-F22160F3960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24BECF3-CA2F-B466-89C8-2403FD0521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495CB77-3CBC-23B7-F577-211584AB03C8}"/>
              </a:ext>
            </a:extLst>
          </p:cNvPr>
          <p:cNvSpPr>
            <a:spLocks noGrp="1" noChangeArrowheads="1"/>
          </p:cNvSpPr>
          <p:nvPr>
            <p:ph type="sldNum" sz="quarter" idx="12"/>
          </p:nvPr>
        </p:nvSpPr>
        <p:spPr>
          <a:ln/>
        </p:spPr>
        <p:txBody>
          <a:bodyPr/>
          <a:lstStyle>
            <a:lvl1pPr>
              <a:defRPr/>
            </a:lvl1pPr>
          </a:lstStyle>
          <a:p>
            <a:pPr>
              <a:defRPr/>
            </a:pPr>
            <a:fld id="{943984BB-6129-4E9D-88FF-D4588C3FA383}" type="slidenum">
              <a:rPr lang="en-US" altLang="en-US"/>
              <a:pPr>
                <a:defRPr/>
              </a:pPr>
              <a:t>‹#›</a:t>
            </a:fld>
            <a:endParaRPr lang="en-US" altLang="en-US"/>
          </a:p>
        </p:txBody>
      </p:sp>
    </p:spTree>
    <p:extLst>
      <p:ext uri="{BB962C8B-B14F-4D97-AF65-F5344CB8AC3E}">
        <p14:creationId xmlns:p14="http://schemas.microsoft.com/office/powerpoint/2010/main" val="772516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843759" y="1317625"/>
            <a:ext cx="8641357" cy="280876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919685" y="1317625"/>
            <a:ext cx="25790724" cy="280876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644ABBA-0827-2213-E069-05F308035DC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4580906-EE8A-A5AC-84C1-D0B2FD75D35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CF4391F-AA7C-4625-8673-930AFB0F7624}"/>
              </a:ext>
            </a:extLst>
          </p:cNvPr>
          <p:cNvSpPr>
            <a:spLocks noGrp="1" noChangeArrowheads="1"/>
          </p:cNvSpPr>
          <p:nvPr>
            <p:ph type="sldNum" sz="quarter" idx="12"/>
          </p:nvPr>
        </p:nvSpPr>
        <p:spPr>
          <a:ln/>
        </p:spPr>
        <p:txBody>
          <a:bodyPr/>
          <a:lstStyle>
            <a:lvl1pPr>
              <a:defRPr/>
            </a:lvl1pPr>
          </a:lstStyle>
          <a:p>
            <a:pPr>
              <a:defRPr/>
            </a:pPr>
            <a:fld id="{94E339EC-7C3E-4D45-864D-1C865B809FCB}" type="slidenum">
              <a:rPr lang="en-US" altLang="en-US"/>
              <a:pPr>
                <a:defRPr/>
              </a:pPr>
              <a:t>‹#›</a:t>
            </a:fld>
            <a:endParaRPr lang="en-US" altLang="en-US"/>
          </a:p>
        </p:txBody>
      </p:sp>
    </p:spTree>
    <p:extLst>
      <p:ext uri="{BB962C8B-B14F-4D97-AF65-F5344CB8AC3E}">
        <p14:creationId xmlns:p14="http://schemas.microsoft.com/office/powerpoint/2010/main" val="1961473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EB51788-B044-8BF3-9D57-A2447BC5B26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C4DC332-725F-7AFE-0D9C-EB8EF4C26E3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3A92E8F-834F-3857-30BD-CE76130246D7}"/>
              </a:ext>
            </a:extLst>
          </p:cNvPr>
          <p:cNvSpPr>
            <a:spLocks noGrp="1" noChangeArrowheads="1"/>
          </p:cNvSpPr>
          <p:nvPr>
            <p:ph type="sldNum" sz="quarter" idx="12"/>
          </p:nvPr>
        </p:nvSpPr>
        <p:spPr>
          <a:ln/>
        </p:spPr>
        <p:txBody>
          <a:bodyPr/>
          <a:lstStyle>
            <a:lvl1pPr>
              <a:defRPr/>
            </a:lvl1pPr>
          </a:lstStyle>
          <a:p>
            <a:pPr>
              <a:defRPr/>
            </a:pPr>
            <a:fld id="{029297DD-82C6-4AFB-A855-3BE37B732B67}" type="slidenum">
              <a:rPr lang="en-US" altLang="en-US"/>
              <a:pPr>
                <a:defRPr/>
              </a:pPr>
              <a:t>‹#›</a:t>
            </a:fld>
            <a:endParaRPr lang="en-US" altLang="en-US"/>
          </a:p>
        </p:txBody>
      </p:sp>
    </p:spTree>
    <p:extLst>
      <p:ext uri="{BB962C8B-B14F-4D97-AF65-F5344CB8AC3E}">
        <p14:creationId xmlns:p14="http://schemas.microsoft.com/office/powerpoint/2010/main" val="3652232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3" y="21153439"/>
            <a:ext cx="32644358" cy="65373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033713" y="13952538"/>
            <a:ext cx="32644358"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033E69D-CA1A-0F4F-6E2C-224D60FC5F2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A2ADC10-0A71-5DC4-9D6F-0E3D54F4138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98F7C36-79AC-F832-BC7D-24F16A4D94D8}"/>
              </a:ext>
            </a:extLst>
          </p:cNvPr>
          <p:cNvSpPr>
            <a:spLocks noGrp="1" noChangeArrowheads="1"/>
          </p:cNvSpPr>
          <p:nvPr>
            <p:ph type="sldNum" sz="quarter" idx="12"/>
          </p:nvPr>
        </p:nvSpPr>
        <p:spPr>
          <a:ln/>
        </p:spPr>
        <p:txBody>
          <a:bodyPr/>
          <a:lstStyle>
            <a:lvl1pPr>
              <a:defRPr/>
            </a:lvl1pPr>
          </a:lstStyle>
          <a:p>
            <a:pPr>
              <a:defRPr/>
            </a:pPr>
            <a:fld id="{A529CB6C-AFCE-49A8-BE9B-8B3827098169}" type="slidenum">
              <a:rPr lang="en-US" altLang="en-US"/>
              <a:pPr>
                <a:defRPr/>
              </a:pPr>
              <a:t>‹#›</a:t>
            </a:fld>
            <a:endParaRPr lang="en-US" altLang="en-US"/>
          </a:p>
        </p:txBody>
      </p:sp>
    </p:spTree>
    <p:extLst>
      <p:ext uri="{BB962C8B-B14F-4D97-AF65-F5344CB8AC3E}">
        <p14:creationId xmlns:p14="http://schemas.microsoft.com/office/powerpoint/2010/main" val="576771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19685" y="7680325"/>
            <a:ext cx="17216041" cy="217249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9269075" y="7680325"/>
            <a:ext cx="17216041" cy="217249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72273FF-7B91-D1E0-D07F-BD16C45DCF3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E4F1745-4C2A-BD3A-A943-D45197D0DD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1FA440E-8AF9-CAE0-66FB-F0930DB462C8}"/>
              </a:ext>
            </a:extLst>
          </p:cNvPr>
          <p:cNvSpPr>
            <a:spLocks noGrp="1" noChangeArrowheads="1"/>
          </p:cNvSpPr>
          <p:nvPr>
            <p:ph type="sldNum" sz="quarter" idx="12"/>
          </p:nvPr>
        </p:nvSpPr>
        <p:spPr>
          <a:ln/>
        </p:spPr>
        <p:txBody>
          <a:bodyPr/>
          <a:lstStyle>
            <a:lvl1pPr>
              <a:defRPr/>
            </a:lvl1pPr>
          </a:lstStyle>
          <a:p>
            <a:pPr>
              <a:defRPr/>
            </a:pPr>
            <a:fld id="{28B4E862-CDD9-441F-A0C2-83EAB0926DA8}" type="slidenum">
              <a:rPr lang="en-US" altLang="en-US"/>
              <a:pPr>
                <a:defRPr/>
              </a:pPr>
              <a:t>‹#›</a:t>
            </a:fld>
            <a:endParaRPr lang="en-US" altLang="en-US"/>
          </a:p>
        </p:txBody>
      </p:sp>
    </p:spTree>
    <p:extLst>
      <p:ext uri="{BB962C8B-B14F-4D97-AF65-F5344CB8AC3E}">
        <p14:creationId xmlns:p14="http://schemas.microsoft.com/office/powerpoint/2010/main" val="2344564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19684" y="7369176"/>
            <a:ext cx="16968788"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19684" y="10439401"/>
            <a:ext cx="16968788"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509384" y="7369176"/>
            <a:ext cx="16975732"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9509384" y="10439401"/>
            <a:ext cx="16975732"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D7B3B3C-62D7-AF4B-83E6-EA820DC4CB79}"/>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DEFBE25-F06A-1C21-FF18-6A721E14DA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9D67B2D-9A0C-8440-E6A3-42F9CAD2B384}"/>
              </a:ext>
            </a:extLst>
          </p:cNvPr>
          <p:cNvSpPr>
            <a:spLocks noGrp="1" noChangeArrowheads="1"/>
          </p:cNvSpPr>
          <p:nvPr>
            <p:ph type="sldNum" sz="quarter" idx="12"/>
          </p:nvPr>
        </p:nvSpPr>
        <p:spPr>
          <a:ln/>
        </p:spPr>
        <p:txBody>
          <a:bodyPr/>
          <a:lstStyle>
            <a:lvl1pPr>
              <a:defRPr/>
            </a:lvl1pPr>
          </a:lstStyle>
          <a:p>
            <a:pPr>
              <a:defRPr/>
            </a:pPr>
            <a:fld id="{B5992E81-CC63-450E-A2CA-CC9E62276A32}" type="slidenum">
              <a:rPr lang="en-US" altLang="en-US"/>
              <a:pPr>
                <a:defRPr/>
              </a:pPr>
              <a:t>‹#›</a:t>
            </a:fld>
            <a:endParaRPr lang="en-US" altLang="en-US"/>
          </a:p>
        </p:txBody>
      </p:sp>
    </p:spTree>
    <p:extLst>
      <p:ext uri="{BB962C8B-B14F-4D97-AF65-F5344CB8AC3E}">
        <p14:creationId xmlns:p14="http://schemas.microsoft.com/office/powerpoint/2010/main" val="2488050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B8E1EE3-D412-7C18-A4B1-1D51528FFF4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979BEA7-0FDC-E458-7D1D-C61A8AC6C4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E20A5FC-2E0D-37C1-4083-74D41DA9F9D7}"/>
              </a:ext>
            </a:extLst>
          </p:cNvPr>
          <p:cNvSpPr>
            <a:spLocks noGrp="1" noChangeArrowheads="1"/>
          </p:cNvSpPr>
          <p:nvPr>
            <p:ph type="sldNum" sz="quarter" idx="12"/>
          </p:nvPr>
        </p:nvSpPr>
        <p:spPr>
          <a:ln/>
        </p:spPr>
        <p:txBody>
          <a:bodyPr/>
          <a:lstStyle>
            <a:lvl1pPr>
              <a:defRPr/>
            </a:lvl1pPr>
          </a:lstStyle>
          <a:p>
            <a:pPr>
              <a:defRPr/>
            </a:pPr>
            <a:fld id="{484C1BBE-953A-482A-9225-964DD4487534}" type="slidenum">
              <a:rPr lang="en-US" altLang="en-US"/>
              <a:pPr>
                <a:defRPr/>
              </a:pPr>
              <a:t>‹#›</a:t>
            </a:fld>
            <a:endParaRPr lang="en-US" altLang="en-US"/>
          </a:p>
        </p:txBody>
      </p:sp>
    </p:spTree>
    <p:extLst>
      <p:ext uri="{BB962C8B-B14F-4D97-AF65-F5344CB8AC3E}">
        <p14:creationId xmlns:p14="http://schemas.microsoft.com/office/powerpoint/2010/main" val="3031550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B36DBD8-C530-87A5-2040-09C57BFF3709}"/>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CA37E50-99CE-31E2-9730-ABB22FBCCC1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C8CA1DA-C9DE-4F93-5673-17982C4ECA55}"/>
              </a:ext>
            </a:extLst>
          </p:cNvPr>
          <p:cNvSpPr>
            <a:spLocks noGrp="1" noChangeArrowheads="1"/>
          </p:cNvSpPr>
          <p:nvPr>
            <p:ph type="sldNum" sz="quarter" idx="12"/>
          </p:nvPr>
        </p:nvSpPr>
        <p:spPr>
          <a:ln/>
        </p:spPr>
        <p:txBody>
          <a:bodyPr/>
          <a:lstStyle>
            <a:lvl1pPr>
              <a:defRPr/>
            </a:lvl1pPr>
          </a:lstStyle>
          <a:p>
            <a:pPr>
              <a:defRPr/>
            </a:pPr>
            <a:fld id="{8876BCB8-2F51-49F0-AF14-1B94830CB131}" type="slidenum">
              <a:rPr lang="en-US" altLang="en-US"/>
              <a:pPr>
                <a:defRPr/>
              </a:pPr>
              <a:t>‹#›</a:t>
            </a:fld>
            <a:endParaRPr lang="en-US" altLang="en-US"/>
          </a:p>
        </p:txBody>
      </p:sp>
    </p:spTree>
    <p:extLst>
      <p:ext uri="{BB962C8B-B14F-4D97-AF65-F5344CB8AC3E}">
        <p14:creationId xmlns:p14="http://schemas.microsoft.com/office/powerpoint/2010/main" val="782907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19684" y="1311275"/>
            <a:ext cx="12634913" cy="55768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5015766" y="1311275"/>
            <a:ext cx="21469350"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19684" y="6888163"/>
            <a:ext cx="12634913"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069C992-96CD-7BF7-4965-40ACE20AF4B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9F587A2-3E97-FE36-1DE0-B9F455D28C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D7DBAA2-B247-8892-252B-82089F340EE3}"/>
              </a:ext>
            </a:extLst>
          </p:cNvPr>
          <p:cNvSpPr>
            <a:spLocks noGrp="1" noChangeArrowheads="1"/>
          </p:cNvSpPr>
          <p:nvPr>
            <p:ph type="sldNum" sz="quarter" idx="12"/>
          </p:nvPr>
        </p:nvSpPr>
        <p:spPr>
          <a:ln/>
        </p:spPr>
        <p:txBody>
          <a:bodyPr/>
          <a:lstStyle>
            <a:lvl1pPr>
              <a:defRPr/>
            </a:lvl1pPr>
          </a:lstStyle>
          <a:p>
            <a:pPr>
              <a:defRPr/>
            </a:pPr>
            <a:fld id="{DAC590D7-59E5-4B25-834D-BFE70F78AE85}" type="slidenum">
              <a:rPr lang="en-US" altLang="en-US"/>
              <a:pPr>
                <a:defRPr/>
              </a:pPr>
              <a:t>‹#›</a:t>
            </a:fld>
            <a:endParaRPr lang="en-US" altLang="en-US"/>
          </a:p>
        </p:txBody>
      </p:sp>
    </p:spTree>
    <p:extLst>
      <p:ext uri="{BB962C8B-B14F-4D97-AF65-F5344CB8AC3E}">
        <p14:creationId xmlns:p14="http://schemas.microsoft.com/office/powerpoint/2010/main" val="1335474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331" y="23042564"/>
            <a:ext cx="23043157" cy="27209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7527331" y="2941639"/>
            <a:ext cx="23043157" cy="197500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27331" y="25763539"/>
            <a:ext cx="23043157" cy="3862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46E9F1-6EE0-FDC2-EBA2-A9AEF66CAD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8514D8E-8B92-D899-EAEA-A7A4EFF7C3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3157D20-52B2-393D-D102-308065BB83A1}"/>
              </a:ext>
            </a:extLst>
          </p:cNvPr>
          <p:cNvSpPr>
            <a:spLocks noGrp="1" noChangeArrowheads="1"/>
          </p:cNvSpPr>
          <p:nvPr>
            <p:ph type="sldNum" sz="quarter" idx="12"/>
          </p:nvPr>
        </p:nvSpPr>
        <p:spPr>
          <a:ln/>
        </p:spPr>
        <p:txBody>
          <a:bodyPr/>
          <a:lstStyle>
            <a:lvl1pPr>
              <a:defRPr/>
            </a:lvl1pPr>
          </a:lstStyle>
          <a:p>
            <a:pPr>
              <a:defRPr/>
            </a:pPr>
            <a:fld id="{84CDDA39-2D23-4041-A857-CE1003F8E9EF}" type="slidenum">
              <a:rPr lang="en-US" altLang="en-US"/>
              <a:pPr>
                <a:defRPr/>
              </a:pPr>
              <a:t>‹#›</a:t>
            </a:fld>
            <a:endParaRPr lang="en-US" altLang="en-US"/>
          </a:p>
        </p:txBody>
      </p:sp>
    </p:spTree>
    <p:extLst>
      <p:ext uri="{BB962C8B-B14F-4D97-AF65-F5344CB8AC3E}">
        <p14:creationId xmlns:p14="http://schemas.microsoft.com/office/powerpoint/2010/main" val="1423332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CDDB06-F74E-5EF4-6269-1C9FFF04151B}"/>
              </a:ext>
            </a:extLst>
          </p:cNvPr>
          <p:cNvSpPr>
            <a:spLocks noGrp="1" noChangeArrowheads="1"/>
          </p:cNvSpPr>
          <p:nvPr>
            <p:ph type="title"/>
          </p:nvPr>
        </p:nvSpPr>
        <p:spPr bwMode="auto">
          <a:xfrm>
            <a:off x="1919288" y="1317625"/>
            <a:ext cx="3456622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8912" tIns="219456" rIns="438912" bIns="219456"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EB284F18-6B14-3BCE-C117-EFB15D0F73C8}"/>
              </a:ext>
            </a:extLst>
          </p:cNvPr>
          <p:cNvSpPr>
            <a:spLocks noGrp="1" noChangeArrowheads="1"/>
          </p:cNvSpPr>
          <p:nvPr>
            <p:ph type="body" idx="1"/>
          </p:nvPr>
        </p:nvSpPr>
        <p:spPr bwMode="auto">
          <a:xfrm>
            <a:off x="1919288" y="7680325"/>
            <a:ext cx="34566225" cy="2172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8912" tIns="219456" rIns="438912" bIns="21945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08419E6D-4E71-59CA-F38A-1D6C10D204FF}"/>
              </a:ext>
            </a:extLst>
          </p:cNvPr>
          <p:cNvSpPr>
            <a:spLocks noGrp="1" noChangeArrowheads="1"/>
          </p:cNvSpPr>
          <p:nvPr>
            <p:ph type="dt" sz="half" idx="2"/>
          </p:nvPr>
        </p:nvSpPr>
        <p:spPr bwMode="auto">
          <a:xfrm>
            <a:off x="1919288" y="29976763"/>
            <a:ext cx="8963025" cy="2286000"/>
          </a:xfrm>
          <a:prstGeom prst="rect">
            <a:avLst/>
          </a:prstGeom>
          <a:noFill/>
          <a:ln>
            <a:noFill/>
          </a:ln>
          <a:effectLst/>
        </p:spPr>
        <p:txBody>
          <a:bodyPr vert="horz" wrap="square" lIns="438912" tIns="219456" rIns="438912" bIns="219456" numCol="1" anchor="t" anchorCtr="0" compatLnSpc="1">
            <a:prstTxWarp prst="textNoShape">
              <a:avLst/>
            </a:prstTxWarp>
          </a:bodyPr>
          <a:lstStyle>
            <a:lvl1pPr eaLnBrk="1" hangingPunct="1">
              <a:defRPr sz="6700">
                <a:latin typeface="Arial" charset="0"/>
                <a:ea typeface="ＭＳ Ｐゴシック" charset="0"/>
                <a:cs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F7F72476-9A11-8911-7D32-0E057156940B}"/>
              </a:ext>
            </a:extLst>
          </p:cNvPr>
          <p:cNvSpPr>
            <a:spLocks noGrp="1" noChangeArrowheads="1"/>
          </p:cNvSpPr>
          <p:nvPr>
            <p:ph type="ftr" sz="quarter" idx="3"/>
          </p:nvPr>
        </p:nvSpPr>
        <p:spPr bwMode="auto">
          <a:xfrm>
            <a:off x="13120688" y="29976763"/>
            <a:ext cx="12163425" cy="2286000"/>
          </a:xfrm>
          <a:prstGeom prst="rect">
            <a:avLst/>
          </a:prstGeom>
          <a:noFill/>
          <a:ln>
            <a:noFill/>
          </a:ln>
          <a:effectLst/>
        </p:spPr>
        <p:txBody>
          <a:bodyPr vert="horz" wrap="square" lIns="438912" tIns="219456" rIns="438912" bIns="219456" numCol="1" anchor="t" anchorCtr="0" compatLnSpc="1">
            <a:prstTxWarp prst="textNoShape">
              <a:avLst/>
            </a:prstTxWarp>
          </a:bodyPr>
          <a:lstStyle>
            <a:lvl1pPr algn="ctr" eaLnBrk="1" hangingPunct="1">
              <a:defRPr sz="6700">
                <a:latin typeface="Arial" charset="0"/>
                <a:ea typeface="ＭＳ Ｐゴシック" charset="0"/>
                <a:cs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907B6AF2-000B-CE88-9F34-B2A7BCC66A8A}"/>
              </a:ext>
            </a:extLst>
          </p:cNvPr>
          <p:cNvSpPr>
            <a:spLocks noGrp="1" noChangeArrowheads="1"/>
          </p:cNvSpPr>
          <p:nvPr>
            <p:ph type="sldNum" sz="quarter" idx="4"/>
          </p:nvPr>
        </p:nvSpPr>
        <p:spPr bwMode="auto">
          <a:xfrm>
            <a:off x="27522488" y="29976763"/>
            <a:ext cx="8963025" cy="2286000"/>
          </a:xfrm>
          <a:prstGeom prst="rect">
            <a:avLst/>
          </a:prstGeom>
          <a:noFill/>
          <a:ln>
            <a:noFill/>
          </a:ln>
          <a:effectLst/>
        </p:spPr>
        <p:txBody>
          <a:bodyPr vert="horz" wrap="square" lIns="438912" tIns="219456" rIns="438912" bIns="219456" numCol="1" anchor="t" anchorCtr="0" compatLnSpc="1">
            <a:prstTxWarp prst="textNoShape">
              <a:avLst/>
            </a:prstTxWarp>
          </a:bodyPr>
          <a:lstStyle>
            <a:lvl1pPr algn="r" eaLnBrk="1" hangingPunct="1">
              <a:defRPr sz="6700"/>
            </a:lvl1pPr>
          </a:lstStyle>
          <a:p>
            <a:pPr>
              <a:defRPr/>
            </a:pPr>
            <a:fld id="{922471E5-F551-4A96-AC9C-CEA62872A6E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eaLnBrk="0" fontAlgn="base" hangingPunct="0">
        <a:spcBef>
          <a:spcPct val="0"/>
        </a:spcBef>
        <a:spcAft>
          <a:spcPct val="0"/>
        </a:spcAft>
        <a:defRPr sz="21100">
          <a:solidFill>
            <a:schemeClr val="tx2"/>
          </a:solidFill>
          <a:latin typeface="+mj-lt"/>
          <a:ea typeface="MS PGothic" panose="020B0600070205080204" pitchFamily="34" charset="-128"/>
          <a:cs typeface="ＭＳ Ｐゴシック" charset="0"/>
        </a:defRPr>
      </a:lvl1pPr>
      <a:lvl2pPr algn="ctr" defTabSz="4389438" rtl="0" eaLnBrk="0" fontAlgn="base" hangingPunct="0">
        <a:spcBef>
          <a:spcPct val="0"/>
        </a:spcBef>
        <a:spcAft>
          <a:spcPct val="0"/>
        </a:spcAft>
        <a:defRPr sz="21100">
          <a:solidFill>
            <a:schemeClr val="tx2"/>
          </a:solidFill>
          <a:latin typeface="Arial" charset="0"/>
          <a:ea typeface="MS PGothic" panose="020B0600070205080204" pitchFamily="34" charset="-128"/>
          <a:cs typeface="ＭＳ Ｐゴシック" charset="0"/>
        </a:defRPr>
      </a:lvl2pPr>
      <a:lvl3pPr algn="ctr" defTabSz="4389438" rtl="0" eaLnBrk="0" fontAlgn="base" hangingPunct="0">
        <a:spcBef>
          <a:spcPct val="0"/>
        </a:spcBef>
        <a:spcAft>
          <a:spcPct val="0"/>
        </a:spcAft>
        <a:defRPr sz="21100">
          <a:solidFill>
            <a:schemeClr val="tx2"/>
          </a:solidFill>
          <a:latin typeface="Arial" charset="0"/>
          <a:ea typeface="MS PGothic" panose="020B0600070205080204" pitchFamily="34" charset="-128"/>
          <a:cs typeface="ＭＳ Ｐゴシック" charset="0"/>
        </a:defRPr>
      </a:lvl3pPr>
      <a:lvl4pPr algn="ctr" defTabSz="4389438" rtl="0" eaLnBrk="0" fontAlgn="base" hangingPunct="0">
        <a:spcBef>
          <a:spcPct val="0"/>
        </a:spcBef>
        <a:spcAft>
          <a:spcPct val="0"/>
        </a:spcAft>
        <a:defRPr sz="21100">
          <a:solidFill>
            <a:schemeClr val="tx2"/>
          </a:solidFill>
          <a:latin typeface="Arial" charset="0"/>
          <a:ea typeface="MS PGothic" panose="020B0600070205080204" pitchFamily="34" charset="-128"/>
          <a:cs typeface="ＭＳ Ｐゴシック" charset="0"/>
        </a:defRPr>
      </a:lvl4pPr>
      <a:lvl5pPr algn="ctr" defTabSz="4389438" rtl="0" eaLnBrk="0" fontAlgn="base" hangingPunct="0">
        <a:spcBef>
          <a:spcPct val="0"/>
        </a:spcBef>
        <a:spcAft>
          <a:spcPct val="0"/>
        </a:spcAft>
        <a:defRPr sz="21100">
          <a:solidFill>
            <a:schemeClr val="tx2"/>
          </a:solidFill>
          <a:latin typeface="Arial" charset="0"/>
          <a:ea typeface="MS PGothic" panose="020B0600070205080204" pitchFamily="34" charset="-128"/>
          <a:cs typeface="ＭＳ Ｐゴシック" charset="0"/>
        </a:defRPr>
      </a:lvl5pPr>
      <a:lvl6pPr marL="457200" algn="ctr" defTabSz="4389438" rtl="0" fontAlgn="base">
        <a:spcBef>
          <a:spcPct val="0"/>
        </a:spcBef>
        <a:spcAft>
          <a:spcPct val="0"/>
        </a:spcAft>
        <a:defRPr sz="21100">
          <a:solidFill>
            <a:schemeClr val="tx2"/>
          </a:solidFill>
          <a:latin typeface="Arial" charset="0"/>
        </a:defRPr>
      </a:lvl6pPr>
      <a:lvl7pPr marL="914400" algn="ctr" defTabSz="4389438" rtl="0" fontAlgn="base">
        <a:spcBef>
          <a:spcPct val="0"/>
        </a:spcBef>
        <a:spcAft>
          <a:spcPct val="0"/>
        </a:spcAft>
        <a:defRPr sz="21100">
          <a:solidFill>
            <a:schemeClr val="tx2"/>
          </a:solidFill>
          <a:latin typeface="Arial" charset="0"/>
        </a:defRPr>
      </a:lvl7pPr>
      <a:lvl8pPr marL="1371600" algn="ctr" defTabSz="4389438" rtl="0" fontAlgn="base">
        <a:spcBef>
          <a:spcPct val="0"/>
        </a:spcBef>
        <a:spcAft>
          <a:spcPct val="0"/>
        </a:spcAft>
        <a:defRPr sz="21100">
          <a:solidFill>
            <a:schemeClr val="tx2"/>
          </a:solidFill>
          <a:latin typeface="Arial" charset="0"/>
        </a:defRPr>
      </a:lvl8pPr>
      <a:lvl9pPr marL="1828800" algn="ctr" defTabSz="4389438" rtl="0" fontAlgn="base">
        <a:spcBef>
          <a:spcPct val="0"/>
        </a:spcBef>
        <a:spcAft>
          <a:spcPct val="0"/>
        </a:spcAft>
        <a:defRPr sz="21100">
          <a:solidFill>
            <a:schemeClr val="tx2"/>
          </a:solidFill>
          <a:latin typeface="Arial" charset="0"/>
        </a:defRPr>
      </a:lvl9pPr>
    </p:titleStyle>
    <p:bodyStyle>
      <a:lvl1pPr marL="1646238" indent="-1646238" algn="l" defTabSz="4389438" rtl="0" eaLnBrk="0" fontAlgn="base" hangingPunct="0">
        <a:spcBef>
          <a:spcPct val="20000"/>
        </a:spcBef>
        <a:spcAft>
          <a:spcPct val="0"/>
        </a:spcAft>
        <a:buChar char="•"/>
        <a:defRPr sz="15400">
          <a:solidFill>
            <a:schemeClr val="tx1"/>
          </a:solidFill>
          <a:latin typeface="+mn-lt"/>
          <a:ea typeface="MS PGothic" panose="020B0600070205080204" pitchFamily="34" charset="-128"/>
          <a:cs typeface="ＭＳ Ｐゴシック" charset="0"/>
        </a:defRPr>
      </a:lvl1pPr>
      <a:lvl2pPr marL="3565525" indent="-1371600" algn="l" defTabSz="4389438" rtl="0" eaLnBrk="0" fontAlgn="base" hangingPunct="0">
        <a:spcBef>
          <a:spcPct val="20000"/>
        </a:spcBef>
        <a:spcAft>
          <a:spcPct val="0"/>
        </a:spcAft>
        <a:buChar char="–"/>
        <a:defRPr sz="13400">
          <a:solidFill>
            <a:schemeClr val="tx1"/>
          </a:solidFill>
          <a:latin typeface="+mn-lt"/>
          <a:ea typeface="MS PGothic" panose="020B0600070205080204" pitchFamily="34" charset="-128"/>
        </a:defRPr>
      </a:lvl2pPr>
      <a:lvl3pPr marL="5486400" indent="-1096963" algn="l" defTabSz="4389438" rtl="0" eaLnBrk="0" fontAlgn="base" hangingPunct="0">
        <a:spcBef>
          <a:spcPct val="20000"/>
        </a:spcBef>
        <a:spcAft>
          <a:spcPct val="0"/>
        </a:spcAft>
        <a:buChar char="•"/>
        <a:defRPr sz="11500">
          <a:solidFill>
            <a:schemeClr val="tx1"/>
          </a:solidFill>
          <a:latin typeface="+mn-lt"/>
          <a:ea typeface="MS PGothic" panose="020B0600070205080204" pitchFamily="34" charset="-128"/>
        </a:defRPr>
      </a:lvl3pPr>
      <a:lvl4pPr marL="7680325" indent="-1096963" algn="l" defTabSz="4389438" rtl="0" eaLnBrk="0" fontAlgn="base" hangingPunct="0">
        <a:spcBef>
          <a:spcPct val="20000"/>
        </a:spcBef>
        <a:spcAft>
          <a:spcPct val="0"/>
        </a:spcAft>
        <a:buChar char="–"/>
        <a:defRPr sz="9600">
          <a:solidFill>
            <a:schemeClr val="tx1"/>
          </a:solidFill>
          <a:latin typeface="+mn-lt"/>
          <a:ea typeface="MS PGothic" panose="020B0600070205080204" pitchFamily="34" charset="-128"/>
        </a:defRPr>
      </a:lvl4pPr>
      <a:lvl5pPr marL="9875838" indent="-1096963" algn="l" defTabSz="4389438" rtl="0" eaLnBrk="0" fontAlgn="base" hangingPunct="0">
        <a:spcBef>
          <a:spcPct val="20000"/>
        </a:spcBef>
        <a:spcAft>
          <a:spcPct val="0"/>
        </a:spcAft>
        <a:buChar char="»"/>
        <a:defRPr sz="9600">
          <a:solidFill>
            <a:schemeClr val="tx1"/>
          </a:solidFill>
          <a:latin typeface="+mn-lt"/>
          <a:ea typeface="MS PGothic" panose="020B0600070205080204" pitchFamily="34" charset="-128"/>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28">
            <a:extLst>
              <a:ext uri="{FF2B5EF4-FFF2-40B4-BE49-F238E27FC236}">
                <a16:creationId xmlns:a16="http://schemas.microsoft.com/office/drawing/2014/main" id="{937A3BDE-AA22-28B2-50F7-CAC345E4D8C4}"/>
              </a:ext>
            </a:extLst>
          </p:cNvPr>
          <p:cNvSpPr>
            <a:spLocks noChangeArrowheads="1"/>
          </p:cNvSpPr>
          <p:nvPr/>
        </p:nvSpPr>
        <p:spPr bwMode="auto">
          <a:xfrm>
            <a:off x="2232025" y="7454900"/>
            <a:ext cx="7927975" cy="23772813"/>
          </a:xfrm>
          <a:prstGeom prst="rect">
            <a:avLst/>
          </a:prstGeom>
          <a:solidFill>
            <a:schemeClr val="bg1"/>
          </a:solidFill>
          <a:ln w="9525">
            <a:solidFill>
              <a:srgbClr val="000000"/>
            </a:solidFill>
            <a:round/>
            <a:headEnd/>
            <a:tailEnd/>
          </a:ln>
        </p:spPr>
        <p:txBody>
          <a:bodyPr/>
          <a:lstStyle>
            <a:lvl1pPr defTabSz="4389438">
              <a:spcBef>
                <a:spcPct val="20000"/>
              </a:spcBef>
              <a:buChar char="•"/>
              <a:defRPr sz="15400">
                <a:solidFill>
                  <a:schemeClr val="tx1"/>
                </a:solidFill>
                <a:latin typeface="Arial" panose="020B0604020202020204" pitchFamily="34" charset="0"/>
                <a:ea typeface="MS PGothic" panose="020B0600070205080204" pitchFamily="34" charset="-128"/>
              </a:defRPr>
            </a:lvl1pPr>
            <a:lvl2pPr marL="742950" indent="-285750" defTabSz="4389438">
              <a:spcBef>
                <a:spcPct val="20000"/>
              </a:spcBef>
              <a:buChar char="–"/>
              <a:defRPr sz="13400">
                <a:solidFill>
                  <a:schemeClr val="tx1"/>
                </a:solidFill>
                <a:latin typeface="Arial" panose="020B0604020202020204" pitchFamily="34" charset="0"/>
                <a:ea typeface="MS PGothic" panose="020B0600070205080204" pitchFamily="34" charset="-128"/>
              </a:defRPr>
            </a:lvl2pPr>
            <a:lvl3pPr marL="1143000" indent="-228600" defTabSz="4389438">
              <a:spcBef>
                <a:spcPct val="20000"/>
              </a:spcBef>
              <a:buChar char="•"/>
              <a:defRPr sz="11500">
                <a:solidFill>
                  <a:schemeClr val="tx1"/>
                </a:solidFill>
                <a:latin typeface="Arial" panose="020B0604020202020204" pitchFamily="34" charset="0"/>
                <a:ea typeface="MS PGothic" panose="020B0600070205080204" pitchFamily="34" charset="-128"/>
              </a:defRPr>
            </a:lvl3pPr>
            <a:lvl4pPr marL="1600200" indent="-228600" defTabSz="4389438">
              <a:spcBef>
                <a:spcPct val="20000"/>
              </a:spcBef>
              <a:buChar char="–"/>
              <a:defRPr sz="9600">
                <a:solidFill>
                  <a:schemeClr val="tx1"/>
                </a:solidFill>
                <a:latin typeface="Arial" panose="020B0604020202020204" pitchFamily="34" charset="0"/>
                <a:ea typeface="MS PGothic" panose="020B0600070205080204" pitchFamily="34" charset="-128"/>
              </a:defRPr>
            </a:lvl4pPr>
            <a:lvl5pPr marL="2057400" indent="-228600" defTabSz="4389438">
              <a:spcBef>
                <a:spcPct val="20000"/>
              </a:spcBef>
              <a:buChar char="»"/>
              <a:defRPr sz="9600">
                <a:solidFill>
                  <a:schemeClr val="tx1"/>
                </a:solidFill>
                <a:latin typeface="Arial" panose="020B0604020202020204" pitchFamily="34" charset="0"/>
                <a:ea typeface="MS PGothic" panose="020B0600070205080204" pitchFamily="34" charset="-128"/>
              </a:defRPr>
            </a:lvl5pPr>
            <a:lvl6pPr marL="25146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6pPr>
            <a:lvl7pPr marL="29718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7pPr>
            <a:lvl8pPr marL="34290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8pPr>
            <a:lvl9pPr marL="38862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8600"/>
          </a:p>
        </p:txBody>
      </p:sp>
      <p:sp>
        <p:nvSpPr>
          <p:cNvPr id="3076" name="Text Box 123">
            <a:extLst>
              <a:ext uri="{FF2B5EF4-FFF2-40B4-BE49-F238E27FC236}">
                <a16:creationId xmlns:a16="http://schemas.microsoft.com/office/drawing/2014/main" id="{29842259-5011-2722-9EF2-CEF6E3827651}"/>
              </a:ext>
            </a:extLst>
          </p:cNvPr>
          <p:cNvSpPr txBox="1">
            <a:spLocks noChangeArrowheads="1"/>
          </p:cNvSpPr>
          <p:nvPr/>
        </p:nvSpPr>
        <p:spPr bwMode="auto">
          <a:xfrm>
            <a:off x="2711448" y="8154307"/>
            <a:ext cx="6969125" cy="52017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5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13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115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9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9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9pPr>
          </a:lstStyle>
          <a:p>
            <a:pPr eaLnBrk="1" hangingPunct="1">
              <a:lnSpc>
                <a:spcPct val="110000"/>
              </a:lnSpc>
              <a:spcBef>
                <a:spcPct val="0"/>
              </a:spcBef>
              <a:buFontTx/>
              <a:buNone/>
            </a:pPr>
            <a:r>
              <a:rPr lang="en-GB" altLang="en-US" sz="4800" b="1" dirty="0">
                <a:solidFill>
                  <a:srgbClr val="B20039"/>
                </a:solidFill>
              </a:rPr>
              <a:t>Background</a:t>
            </a:r>
          </a:p>
          <a:p>
            <a:pPr eaLnBrk="1" hangingPunct="1">
              <a:lnSpc>
                <a:spcPct val="110000"/>
              </a:lnSpc>
              <a:spcBef>
                <a:spcPct val="0"/>
              </a:spcBef>
              <a:buFontTx/>
              <a:buNone/>
            </a:pPr>
            <a:r>
              <a:rPr lang="en-US" altLang="en-US" sz="1500" dirty="0"/>
              <a:t>Since its inception in 2008, the Marvel Cinematic Universe has revolutionized the comic industry by becoming a mainstream juggernaut of pop culture, bringing the themes and characters from the Marvel Comics to more general audiences through its films. Although more Marvel characters are getting their stories shown to the world, the same is not entirely true for their rival company: DC Comics. </a:t>
            </a:r>
          </a:p>
          <a:p>
            <a:pPr eaLnBrk="1" hangingPunct="1">
              <a:lnSpc>
                <a:spcPct val="110000"/>
              </a:lnSpc>
              <a:spcBef>
                <a:spcPct val="0"/>
              </a:spcBef>
              <a:buFontTx/>
              <a:buNone/>
            </a:pPr>
            <a:endParaRPr lang="en-US" altLang="en-US" sz="1500" dirty="0"/>
          </a:p>
          <a:p>
            <a:pPr eaLnBrk="1" hangingPunct="1">
              <a:lnSpc>
                <a:spcPct val="110000"/>
              </a:lnSpc>
              <a:spcBef>
                <a:spcPct val="0"/>
              </a:spcBef>
              <a:buFontTx/>
              <a:buNone/>
            </a:pPr>
            <a:r>
              <a:rPr lang="en-US" altLang="en-US" sz="1500" dirty="0"/>
              <a:t>DC has its holy trinity of Batman, Superman, and Wonder Woman, but besides a few Justice League members, many of the characters in their expansive comic universe are relatively unknown by most general audiences. With the recent announcements of the plans for a relaunch to the Cinematic Universe for DC, our mission is to examine the company’s past performance within the comic industry in recent years to see if there might be a way to track and predict success of different actions by the company and the resulting sales for characters and titles. In order to develop this model, we must first examine the intricacies of DC’s recent business models for the comics. Those being relaunching the titles and relying more and more on the Batman product.</a:t>
            </a:r>
          </a:p>
        </p:txBody>
      </p:sp>
      <p:sp>
        <p:nvSpPr>
          <p:cNvPr id="3078" name="Rectangle 28">
            <a:extLst>
              <a:ext uri="{FF2B5EF4-FFF2-40B4-BE49-F238E27FC236}">
                <a16:creationId xmlns:a16="http://schemas.microsoft.com/office/drawing/2014/main" id="{23FB7B3D-5C79-BFDB-8918-0F8AFEF6A968}"/>
              </a:ext>
            </a:extLst>
          </p:cNvPr>
          <p:cNvSpPr>
            <a:spLocks noChangeArrowheads="1"/>
          </p:cNvSpPr>
          <p:nvPr/>
        </p:nvSpPr>
        <p:spPr bwMode="auto">
          <a:xfrm>
            <a:off x="10856871" y="7575340"/>
            <a:ext cx="7929563" cy="23715663"/>
          </a:xfrm>
          <a:prstGeom prst="rect">
            <a:avLst/>
          </a:prstGeom>
          <a:solidFill>
            <a:schemeClr val="bg1"/>
          </a:solidFill>
          <a:ln w="9525">
            <a:solidFill>
              <a:srgbClr val="000000"/>
            </a:solidFill>
            <a:round/>
            <a:headEnd/>
            <a:tailEnd/>
          </a:ln>
        </p:spPr>
        <p:txBody>
          <a:bodyPr/>
          <a:lstStyle>
            <a:lvl1pPr defTabSz="4389438">
              <a:spcBef>
                <a:spcPct val="20000"/>
              </a:spcBef>
              <a:buChar char="•"/>
              <a:defRPr sz="15400">
                <a:solidFill>
                  <a:schemeClr val="tx1"/>
                </a:solidFill>
                <a:latin typeface="Arial" panose="020B0604020202020204" pitchFamily="34" charset="0"/>
                <a:ea typeface="MS PGothic" panose="020B0600070205080204" pitchFamily="34" charset="-128"/>
              </a:defRPr>
            </a:lvl1pPr>
            <a:lvl2pPr marL="742950" indent="-285750" defTabSz="4389438">
              <a:spcBef>
                <a:spcPct val="20000"/>
              </a:spcBef>
              <a:buChar char="–"/>
              <a:defRPr sz="13400">
                <a:solidFill>
                  <a:schemeClr val="tx1"/>
                </a:solidFill>
                <a:latin typeface="Arial" panose="020B0604020202020204" pitchFamily="34" charset="0"/>
                <a:ea typeface="MS PGothic" panose="020B0600070205080204" pitchFamily="34" charset="-128"/>
              </a:defRPr>
            </a:lvl2pPr>
            <a:lvl3pPr marL="1143000" indent="-228600" defTabSz="4389438">
              <a:spcBef>
                <a:spcPct val="20000"/>
              </a:spcBef>
              <a:buChar char="•"/>
              <a:defRPr sz="11500">
                <a:solidFill>
                  <a:schemeClr val="tx1"/>
                </a:solidFill>
                <a:latin typeface="Arial" panose="020B0604020202020204" pitchFamily="34" charset="0"/>
                <a:ea typeface="MS PGothic" panose="020B0600070205080204" pitchFamily="34" charset="-128"/>
              </a:defRPr>
            </a:lvl3pPr>
            <a:lvl4pPr marL="1600200" indent="-228600" defTabSz="4389438">
              <a:spcBef>
                <a:spcPct val="20000"/>
              </a:spcBef>
              <a:buChar char="–"/>
              <a:defRPr sz="9600">
                <a:solidFill>
                  <a:schemeClr val="tx1"/>
                </a:solidFill>
                <a:latin typeface="Arial" panose="020B0604020202020204" pitchFamily="34" charset="0"/>
                <a:ea typeface="MS PGothic" panose="020B0600070205080204" pitchFamily="34" charset="-128"/>
              </a:defRPr>
            </a:lvl4pPr>
            <a:lvl5pPr marL="2057400" indent="-228600" defTabSz="4389438">
              <a:spcBef>
                <a:spcPct val="20000"/>
              </a:spcBef>
              <a:buChar char="»"/>
              <a:defRPr sz="9600">
                <a:solidFill>
                  <a:schemeClr val="tx1"/>
                </a:solidFill>
                <a:latin typeface="Arial" panose="020B0604020202020204" pitchFamily="34" charset="0"/>
                <a:ea typeface="MS PGothic" panose="020B0600070205080204" pitchFamily="34" charset="-128"/>
              </a:defRPr>
            </a:lvl5pPr>
            <a:lvl6pPr marL="25146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6pPr>
            <a:lvl7pPr marL="29718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7pPr>
            <a:lvl8pPr marL="34290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8pPr>
            <a:lvl9pPr marL="38862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8600"/>
          </a:p>
        </p:txBody>
      </p:sp>
      <p:sp>
        <p:nvSpPr>
          <p:cNvPr id="3079" name="Rectangle 28">
            <a:extLst>
              <a:ext uri="{FF2B5EF4-FFF2-40B4-BE49-F238E27FC236}">
                <a16:creationId xmlns:a16="http://schemas.microsoft.com/office/drawing/2014/main" id="{DB68442A-B449-0854-6301-24ACDDE7A488}"/>
              </a:ext>
            </a:extLst>
          </p:cNvPr>
          <p:cNvSpPr>
            <a:spLocks noChangeArrowheads="1"/>
          </p:cNvSpPr>
          <p:nvPr/>
        </p:nvSpPr>
        <p:spPr bwMode="auto">
          <a:xfrm>
            <a:off x="28036838" y="7512050"/>
            <a:ext cx="7929562" cy="23715663"/>
          </a:xfrm>
          <a:prstGeom prst="rect">
            <a:avLst/>
          </a:prstGeom>
          <a:solidFill>
            <a:schemeClr val="bg1"/>
          </a:solidFill>
          <a:ln w="9525">
            <a:solidFill>
              <a:srgbClr val="000000"/>
            </a:solidFill>
            <a:round/>
            <a:headEnd/>
            <a:tailEnd/>
          </a:ln>
        </p:spPr>
        <p:txBody>
          <a:bodyPr/>
          <a:lstStyle>
            <a:lvl1pPr defTabSz="4389438">
              <a:spcBef>
                <a:spcPct val="20000"/>
              </a:spcBef>
              <a:buChar char="•"/>
              <a:defRPr sz="15400">
                <a:solidFill>
                  <a:schemeClr val="tx1"/>
                </a:solidFill>
                <a:latin typeface="Arial" panose="020B0604020202020204" pitchFamily="34" charset="0"/>
                <a:ea typeface="MS PGothic" panose="020B0600070205080204" pitchFamily="34" charset="-128"/>
              </a:defRPr>
            </a:lvl1pPr>
            <a:lvl2pPr marL="742950" indent="-285750" defTabSz="4389438">
              <a:spcBef>
                <a:spcPct val="20000"/>
              </a:spcBef>
              <a:buChar char="–"/>
              <a:defRPr sz="13400">
                <a:solidFill>
                  <a:schemeClr val="tx1"/>
                </a:solidFill>
                <a:latin typeface="Arial" panose="020B0604020202020204" pitchFamily="34" charset="0"/>
                <a:ea typeface="MS PGothic" panose="020B0600070205080204" pitchFamily="34" charset="-128"/>
              </a:defRPr>
            </a:lvl2pPr>
            <a:lvl3pPr marL="1143000" indent="-228600" defTabSz="4389438">
              <a:spcBef>
                <a:spcPct val="20000"/>
              </a:spcBef>
              <a:buChar char="•"/>
              <a:defRPr sz="11500">
                <a:solidFill>
                  <a:schemeClr val="tx1"/>
                </a:solidFill>
                <a:latin typeface="Arial" panose="020B0604020202020204" pitchFamily="34" charset="0"/>
                <a:ea typeface="MS PGothic" panose="020B0600070205080204" pitchFamily="34" charset="-128"/>
              </a:defRPr>
            </a:lvl3pPr>
            <a:lvl4pPr marL="1600200" indent="-228600" defTabSz="4389438">
              <a:spcBef>
                <a:spcPct val="20000"/>
              </a:spcBef>
              <a:buChar char="–"/>
              <a:defRPr sz="9600">
                <a:solidFill>
                  <a:schemeClr val="tx1"/>
                </a:solidFill>
                <a:latin typeface="Arial" panose="020B0604020202020204" pitchFamily="34" charset="0"/>
                <a:ea typeface="MS PGothic" panose="020B0600070205080204" pitchFamily="34" charset="-128"/>
              </a:defRPr>
            </a:lvl4pPr>
            <a:lvl5pPr marL="2057400" indent="-228600" defTabSz="4389438">
              <a:spcBef>
                <a:spcPct val="20000"/>
              </a:spcBef>
              <a:buChar char="»"/>
              <a:defRPr sz="9600">
                <a:solidFill>
                  <a:schemeClr val="tx1"/>
                </a:solidFill>
                <a:latin typeface="Arial" panose="020B0604020202020204" pitchFamily="34" charset="0"/>
                <a:ea typeface="MS PGothic" panose="020B0600070205080204" pitchFamily="34" charset="-128"/>
              </a:defRPr>
            </a:lvl5pPr>
            <a:lvl6pPr marL="25146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6pPr>
            <a:lvl7pPr marL="29718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7pPr>
            <a:lvl8pPr marL="34290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8pPr>
            <a:lvl9pPr marL="38862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sz="1600" dirty="0"/>
              <a:t> </a:t>
            </a:r>
            <a:endParaRPr lang="en-US" altLang="en-US" sz="8600" dirty="0"/>
          </a:p>
        </p:txBody>
      </p:sp>
      <p:sp>
        <p:nvSpPr>
          <p:cNvPr id="3080" name="Rectangle 10">
            <a:extLst>
              <a:ext uri="{FF2B5EF4-FFF2-40B4-BE49-F238E27FC236}">
                <a16:creationId xmlns:a16="http://schemas.microsoft.com/office/drawing/2014/main" id="{9A25C38B-7E00-98C9-DA30-CE45B7166398}"/>
              </a:ext>
            </a:extLst>
          </p:cNvPr>
          <p:cNvSpPr>
            <a:spLocks noChangeArrowheads="1"/>
          </p:cNvSpPr>
          <p:nvPr/>
        </p:nvSpPr>
        <p:spPr bwMode="auto">
          <a:xfrm>
            <a:off x="2711448" y="13300301"/>
            <a:ext cx="7069138" cy="5146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a:spcBef>
                <a:spcPct val="20000"/>
              </a:spcBef>
              <a:buChar char="•"/>
              <a:defRPr sz="15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13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115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9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9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GB" altLang="en-US" sz="4800" b="1" dirty="0">
                <a:solidFill>
                  <a:srgbClr val="B20039"/>
                </a:solidFill>
              </a:rPr>
              <a:t>Data and Sorting</a:t>
            </a:r>
          </a:p>
          <a:p>
            <a:pPr eaLnBrk="1" hangingPunct="1">
              <a:spcBef>
                <a:spcPct val="50000"/>
              </a:spcBef>
              <a:buSzPct val="60000"/>
              <a:buFont typeface="Monotype Sorts" pitchFamily="2" charset="2"/>
              <a:buChar char="n"/>
            </a:pPr>
            <a:r>
              <a:rPr lang="en-US" altLang="en-US" sz="2400" dirty="0">
                <a:solidFill>
                  <a:srgbClr val="000000"/>
                </a:solidFill>
              </a:rPr>
              <a:t>Utilizing the Comichron Database, we scraped the site for the top 300 issues per month from January 2008 until March 2020. The data itself is an estimate of comic sales based on final order information provided by comic distributers. </a:t>
            </a:r>
          </a:p>
          <a:p>
            <a:pPr eaLnBrk="1" hangingPunct="1">
              <a:spcBef>
                <a:spcPct val="50000"/>
              </a:spcBef>
              <a:buSzPct val="60000"/>
              <a:buFont typeface="Monotype Sorts" pitchFamily="2" charset="2"/>
              <a:buChar char="n"/>
            </a:pPr>
            <a:r>
              <a:rPr lang="en-US" altLang="en-US" sz="2400" dirty="0">
                <a:solidFill>
                  <a:srgbClr val="000000"/>
                </a:solidFill>
              </a:rPr>
              <a:t>With the raw data, we refined it even further by utilizing a custom pandas program for python that would compare each issue to its appearance on the DC Fandom Database. </a:t>
            </a:r>
          </a:p>
          <a:p>
            <a:pPr eaLnBrk="1" hangingPunct="1">
              <a:spcBef>
                <a:spcPct val="50000"/>
              </a:spcBef>
              <a:buSzPct val="60000"/>
              <a:buFont typeface="Monotype Sorts" pitchFamily="2" charset="2"/>
              <a:buChar char="n"/>
            </a:pPr>
            <a:r>
              <a:rPr lang="en-US" altLang="en-US" sz="2400" dirty="0">
                <a:solidFill>
                  <a:srgbClr val="000000"/>
                </a:solidFill>
              </a:rPr>
              <a:t>Each DC Fandom issue page contained a prioritized list of Featured </a:t>
            </a:r>
            <a:r>
              <a:rPr lang="en-US" altLang="en-US" sz="2400" i="1" dirty="0">
                <a:solidFill>
                  <a:srgbClr val="000000"/>
                </a:solidFill>
              </a:rPr>
              <a:t>Characters, Supporting Characters, </a:t>
            </a:r>
            <a:r>
              <a:rPr lang="en-US" altLang="en-US" sz="2400" dirty="0">
                <a:solidFill>
                  <a:srgbClr val="000000"/>
                </a:solidFill>
              </a:rPr>
              <a:t>and</a:t>
            </a:r>
            <a:r>
              <a:rPr lang="en-US" altLang="en-US" sz="2400" i="1" dirty="0">
                <a:solidFill>
                  <a:srgbClr val="000000"/>
                </a:solidFill>
              </a:rPr>
              <a:t> Antagonists</a:t>
            </a:r>
            <a:r>
              <a:rPr lang="en-US" altLang="en-US" sz="2400" dirty="0">
                <a:solidFill>
                  <a:srgbClr val="000000"/>
                </a:solidFill>
              </a:rPr>
              <a:t>.</a:t>
            </a:r>
          </a:p>
          <a:p>
            <a:pPr eaLnBrk="1" hangingPunct="1">
              <a:spcBef>
                <a:spcPct val="50000"/>
              </a:spcBef>
              <a:buSzPct val="60000"/>
              <a:buFont typeface="Monotype Sorts" pitchFamily="2" charset="2"/>
              <a:buChar char="n"/>
            </a:pPr>
            <a:r>
              <a:rPr lang="en-US" altLang="en-US" sz="2400" dirty="0">
                <a:solidFill>
                  <a:srgbClr val="000000"/>
                </a:solidFill>
              </a:rPr>
              <a:t>Each of the characters listed in the above sections, contained a link to their respective individual pages which accounted for multiversal variants to be individually tracked.</a:t>
            </a:r>
          </a:p>
          <a:p>
            <a:pPr eaLnBrk="1" hangingPunct="1">
              <a:spcBef>
                <a:spcPct val="50000"/>
              </a:spcBef>
              <a:buSzPct val="60000"/>
              <a:buFont typeface="Monotype Sorts" pitchFamily="2" charset="2"/>
              <a:buChar char="n"/>
            </a:pPr>
            <a:r>
              <a:rPr lang="en-US" altLang="en-US" sz="2400" dirty="0">
                <a:solidFill>
                  <a:srgbClr val="000000"/>
                </a:solidFill>
              </a:rPr>
              <a:t>The current character information we were able to track were then </a:t>
            </a:r>
            <a:r>
              <a:rPr lang="en-US" altLang="en-US" sz="2400" i="1" dirty="0">
                <a:solidFill>
                  <a:srgbClr val="000000"/>
                </a:solidFill>
              </a:rPr>
              <a:t>Monthly Units Sold, Monthly Sales, and Monthly Number of Comics In</a:t>
            </a:r>
            <a:r>
              <a:rPr lang="en-US" altLang="en-US" sz="2400" dirty="0">
                <a:solidFill>
                  <a:srgbClr val="000000"/>
                </a:solidFill>
              </a:rPr>
              <a:t>.</a:t>
            </a:r>
          </a:p>
          <a:p>
            <a:pPr marL="0" indent="0" eaLnBrk="1" hangingPunct="1">
              <a:spcBef>
                <a:spcPct val="50000"/>
              </a:spcBef>
              <a:buSzPct val="60000"/>
              <a:buNone/>
            </a:pPr>
            <a:endParaRPr lang="en-US" altLang="en-US" sz="2400" dirty="0">
              <a:solidFill>
                <a:srgbClr val="000000"/>
              </a:solidFill>
            </a:endParaRPr>
          </a:p>
        </p:txBody>
      </p:sp>
      <p:sp>
        <p:nvSpPr>
          <p:cNvPr id="3081" name="Rectangle 28">
            <a:extLst>
              <a:ext uri="{FF2B5EF4-FFF2-40B4-BE49-F238E27FC236}">
                <a16:creationId xmlns:a16="http://schemas.microsoft.com/office/drawing/2014/main" id="{08B61993-02C8-3CC7-AA96-02EAAB64126F}"/>
              </a:ext>
            </a:extLst>
          </p:cNvPr>
          <p:cNvSpPr>
            <a:spLocks noChangeArrowheads="1"/>
          </p:cNvSpPr>
          <p:nvPr/>
        </p:nvSpPr>
        <p:spPr bwMode="auto">
          <a:xfrm>
            <a:off x="19377025" y="7512050"/>
            <a:ext cx="7929563" cy="23715663"/>
          </a:xfrm>
          <a:prstGeom prst="rect">
            <a:avLst/>
          </a:prstGeom>
          <a:solidFill>
            <a:schemeClr val="bg1"/>
          </a:solidFill>
          <a:ln w="9525">
            <a:solidFill>
              <a:srgbClr val="000000"/>
            </a:solidFill>
            <a:round/>
            <a:headEnd/>
            <a:tailEnd/>
          </a:ln>
        </p:spPr>
        <p:txBody>
          <a:bodyPr/>
          <a:lstStyle>
            <a:lvl1pPr defTabSz="4389438">
              <a:spcBef>
                <a:spcPct val="20000"/>
              </a:spcBef>
              <a:buChar char="•"/>
              <a:defRPr sz="15400">
                <a:solidFill>
                  <a:schemeClr val="tx1"/>
                </a:solidFill>
                <a:latin typeface="Arial" panose="020B0604020202020204" pitchFamily="34" charset="0"/>
                <a:ea typeface="MS PGothic" panose="020B0600070205080204" pitchFamily="34" charset="-128"/>
              </a:defRPr>
            </a:lvl1pPr>
            <a:lvl2pPr marL="742950" indent="-285750" defTabSz="4389438">
              <a:spcBef>
                <a:spcPct val="20000"/>
              </a:spcBef>
              <a:buChar char="–"/>
              <a:defRPr sz="13400">
                <a:solidFill>
                  <a:schemeClr val="tx1"/>
                </a:solidFill>
                <a:latin typeface="Arial" panose="020B0604020202020204" pitchFamily="34" charset="0"/>
                <a:ea typeface="MS PGothic" panose="020B0600070205080204" pitchFamily="34" charset="-128"/>
              </a:defRPr>
            </a:lvl2pPr>
            <a:lvl3pPr marL="1143000" indent="-228600" defTabSz="4389438">
              <a:spcBef>
                <a:spcPct val="20000"/>
              </a:spcBef>
              <a:buChar char="•"/>
              <a:defRPr sz="11500">
                <a:solidFill>
                  <a:schemeClr val="tx1"/>
                </a:solidFill>
                <a:latin typeface="Arial" panose="020B0604020202020204" pitchFamily="34" charset="0"/>
                <a:ea typeface="MS PGothic" panose="020B0600070205080204" pitchFamily="34" charset="-128"/>
              </a:defRPr>
            </a:lvl3pPr>
            <a:lvl4pPr marL="1600200" indent="-228600" defTabSz="4389438">
              <a:spcBef>
                <a:spcPct val="20000"/>
              </a:spcBef>
              <a:buChar char="–"/>
              <a:defRPr sz="9600">
                <a:solidFill>
                  <a:schemeClr val="tx1"/>
                </a:solidFill>
                <a:latin typeface="Arial" panose="020B0604020202020204" pitchFamily="34" charset="0"/>
                <a:ea typeface="MS PGothic" panose="020B0600070205080204" pitchFamily="34" charset="-128"/>
              </a:defRPr>
            </a:lvl4pPr>
            <a:lvl5pPr marL="2057400" indent="-228600" defTabSz="4389438">
              <a:spcBef>
                <a:spcPct val="20000"/>
              </a:spcBef>
              <a:buChar char="»"/>
              <a:defRPr sz="9600">
                <a:solidFill>
                  <a:schemeClr val="tx1"/>
                </a:solidFill>
                <a:latin typeface="Arial" panose="020B0604020202020204" pitchFamily="34" charset="0"/>
                <a:ea typeface="MS PGothic" panose="020B0600070205080204" pitchFamily="34" charset="-128"/>
              </a:defRPr>
            </a:lvl5pPr>
            <a:lvl6pPr marL="25146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6pPr>
            <a:lvl7pPr marL="29718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7pPr>
            <a:lvl8pPr marL="34290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8pPr>
            <a:lvl9pPr marL="38862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8600"/>
          </a:p>
        </p:txBody>
      </p:sp>
      <p:sp>
        <p:nvSpPr>
          <p:cNvPr id="3083" name="Rectangle 16">
            <a:extLst>
              <a:ext uri="{FF2B5EF4-FFF2-40B4-BE49-F238E27FC236}">
                <a16:creationId xmlns:a16="http://schemas.microsoft.com/office/drawing/2014/main" id="{EB6B6DB6-C97A-B850-9AAC-4B790917A3AA}"/>
              </a:ext>
            </a:extLst>
          </p:cNvPr>
          <p:cNvSpPr>
            <a:spLocks noChangeArrowheads="1"/>
          </p:cNvSpPr>
          <p:nvPr/>
        </p:nvSpPr>
        <p:spPr bwMode="auto">
          <a:xfrm>
            <a:off x="28345460" y="23196914"/>
            <a:ext cx="7359650" cy="28713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marL="381000" indent="-381000">
              <a:spcBef>
                <a:spcPct val="20000"/>
              </a:spcBef>
              <a:buChar char="•"/>
              <a:defRPr sz="15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13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115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9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9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GB" altLang="en-US" sz="4800" b="1" dirty="0">
                <a:solidFill>
                  <a:srgbClr val="B20039"/>
                </a:solidFill>
              </a:rPr>
              <a:t>Future Work</a:t>
            </a:r>
          </a:p>
          <a:p>
            <a:pPr marL="0" marR="0" lvl="0" indent="0" algn="l" defTabSz="914400" rtl="0" eaLnBrk="1" fontAlgn="base" latinLnBrk="0" hangingPunct="1">
              <a:lnSpc>
                <a:spcPct val="100000"/>
              </a:lnSpc>
              <a:spcBef>
                <a:spcPct val="50000"/>
              </a:spcBef>
              <a:spcAft>
                <a:spcPct val="0"/>
              </a:spcAft>
              <a:buClrTx/>
              <a:buSzPct val="60000"/>
              <a:buNone/>
              <a:tabLst/>
              <a:defRPr/>
            </a:pPr>
            <a:r>
              <a:rPr lang="en-US" altLang="en-US" sz="2400" dirty="0">
                <a:solidFill>
                  <a:srgbClr val="000000"/>
                </a:solidFill>
              </a:rPr>
              <a:t>We would like to sort the data by the specific issue title information like </a:t>
            </a:r>
            <a:r>
              <a:rPr lang="en-US" altLang="en-US" sz="2400" i="1" dirty="0">
                <a:solidFill>
                  <a:srgbClr val="000000"/>
                </a:solidFill>
              </a:rPr>
              <a:t>Detective Comics</a:t>
            </a:r>
            <a:r>
              <a:rPr lang="en-US" altLang="en-US" sz="2400" dirty="0">
                <a:solidFill>
                  <a:srgbClr val="000000"/>
                </a:solidFill>
              </a:rPr>
              <a:t>, </a:t>
            </a:r>
            <a:r>
              <a:rPr lang="en-US" altLang="en-US" sz="2400" i="1" dirty="0">
                <a:solidFill>
                  <a:srgbClr val="000000"/>
                </a:solidFill>
              </a:rPr>
              <a:t>Action Comics</a:t>
            </a:r>
            <a:r>
              <a:rPr lang="en-US" altLang="en-US" sz="2400" dirty="0">
                <a:solidFill>
                  <a:srgbClr val="000000"/>
                </a:solidFill>
              </a:rPr>
              <a:t>, etc.</a:t>
            </a:r>
          </a:p>
          <a:p>
            <a:pPr marL="0" marR="0" lvl="0" indent="0" algn="l" defTabSz="914400" rtl="0" eaLnBrk="1" fontAlgn="base" latinLnBrk="0" hangingPunct="1">
              <a:lnSpc>
                <a:spcPct val="100000"/>
              </a:lnSpc>
              <a:spcBef>
                <a:spcPct val="50000"/>
              </a:spcBef>
              <a:spcAft>
                <a:spcPct val="0"/>
              </a:spcAft>
              <a:buClrTx/>
              <a:buSzPct val="60000"/>
              <a:buNone/>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We would like to examine the effects of outside media influence on the comics like films, television, and video games.</a:t>
            </a:r>
          </a:p>
          <a:p>
            <a:pPr marL="0" marR="0" lvl="0" indent="0" algn="l" defTabSz="914400" rtl="0" eaLnBrk="1" fontAlgn="base" latinLnBrk="0" hangingPunct="1">
              <a:lnSpc>
                <a:spcPct val="100000"/>
              </a:lnSpc>
              <a:spcBef>
                <a:spcPct val="50000"/>
              </a:spcBef>
              <a:spcAft>
                <a:spcPct val="0"/>
              </a:spcAft>
              <a:buClrTx/>
              <a:buSzPct val="60000"/>
              <a:buNone/>
              <a:tabLst/>
              <a:defRPr/>
            </a:pPr>
            <a:r>
              <a:rPr lang="en-US" altLang="en-US" sz="2400" dirty="0">
                <a:solidFill>
                  <a:srgbClr val="000000"/>
                </a:solidFill>
              </a:rPr>
              <a:t>We would like to sort the data provided by Comichron’s Top 300 Graphic Novels database for each month.</a:t>
            </a:r>
          </a:p>
          <a:p>
            <a:pPr marL="0" marR="0" lvl="0" indent="0" algn="l" defTabSz="914400" rtl="0" eaLnBrk="1" fontAlgn="base" latinLnBrk="0" hangingPunct="1">
              <a:lnSpc>
                <a:spcPct val="100000"/>
              </a:lnSpc>
              <a:spcBef>
                <a:spcPct val="50000"/>
              </a:spcBef>
              <a:spcAft>
                <a:spcPct val="0"/>
              </a:spcAft>
              <a:buClrTx/>
              <a:buSzPct val="60000"/>
              <a:buNone/>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We would like to track other features for the issues like authors, artists, and reception to look for additional reasons for sales changes.</a:t>
            </a:r>
          </a:p>
          <a:p>
            <a:pPr marL="0" marR="0" lvl="0" indent="0" algn="l" defTabSz="914400" rtl="0" eaLnBrk="1" fontAlgn="base" latinLnBrk="0" hangingPunct="1">
              <a:lnSpc>
                <a:spcPct val="100000"/>
              </a:lnSpc>
              <a:spcBef>
                <a:spcPct val="50000"/>
              </a:spcBef>
              <a:spcAft>
                <a:spcPct val="0"/>
              </a:spcAft>
              <a:buClrTx/>
              <a:buSzPct val="60000"/>
              <a:buNone/>
              <a:tabLst/>
              <a:defRPr/>
            </a:pPr>
            <a:r>
              <a:rPr lang="en-US" altLang="en-US" sz="2400" dirty="0">
                <a:solidFill>
                  <a:srgbClr val="000000"/>
                </a:solidFill>
              </a:rPr>
              <a:t>We would like to develop a predictive model for sales based upon our discovered features in the previous work.</a:t>
            </a:r>
            <a:endPar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100000"/>
              </a:lnSpc>
              <a:spcBef>
                <a:spcPct val="50000"/>
              </a:spcBef>
              <a:spcAft>
                <a:spcPct val="0"/>
              </a:spcAft>
              <a:buClrTx/>
              <a:buSzPct val="60000"/>
              <a:buFont typeface="Monotype Sorts" pitchFamily="2" charset="2"/>
              <a:buChar char="n"/>
              <a:tabLst/>
              <a:defRPr/>
            </a:pPr>
            <a:endPar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100000"/>
              </a:lnSpc>
              <a:spcBef>
                <a:spcPct val="50000"/>
              </a:spcBef>
              <a:spcAft>
                <a:spcPct val="0"/>
              </a:spcAft>
              <a:buClrTx/>
              <a:buSzPct val="60000"/>
              <a:buFont typeface="Monotype Sorts" pitchFamily="2" charset="2"/>
              <a:buChar char="n"/>
              <a:tabLst/>
              <a:defRPr/>
            </a:pPr>
            <a:endPar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085" name="Rectangle 40">
            <a:extLst>
              <a:ext uri="{FF2B5EF4-FFF2-40B4-BE49-F238E27FC236}">
                <a16:creationId xmlns:a16="http://schemas.microsoft.com/office/drawing/2014/main" id="{F4CEE19D-1931-0A2A-858E-295283731C60}"/>
              </a:ext>
            </a:extLst>
          </p:cNvPr>
          <p:cNvSpPr>
            <a:spLocks noChangeArrowheads="1"/>
          </p:cNvSpPr>
          <p:nvPr/>
        </p:nvSpPr>
        <p:spPr bwMode="auto">
          <a:xfrm>
            <a:off x="6616700" y="976313"/>
            <a:ext cx="25038050" cy="505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70165" tIns="235082" rIns="470165" bIns="235082" anchor="ctr"/>
          <a:lstStyle>
            <a:lvl1pPr defTabSz="4389438">
              <a:spcBef>
                <a:spcPct val="20000"/>
              </a:spcBef>
              <a:buChar char="•"/>
              <a:defRPr sz="15400">
                <a:solidFill>
                  <a:schemeClr val="tx1"/>
                </a:solidFill>
                <a:latin typeface="Arial" panose="020B0604020202020204" pitchFamily="34" charset="0"/>
                <a:ea typeface="MS PGothic" panose="020B0600070205080204" pitchFamily="34" charset="-128"/>
              </a:defRPr>
            </a:lvl1pPr>
            <a:lvl2pPr marL="742950" indent="-285750" defTabSz="4389438">
              <a:spcBef>
                <a:spcPct val="20000"/>
              </a:spcBef>
              <a:buChar char="–"/>
              <a:defRPr sz="13400">
                <a:solidFill>
                  <a:schemeClr val="tx1"/>
                </a:solidFill>
                <a:latin typeface="Arial" panose="020B0604020202020204" pitchFamily="34" charset="0"/>
                <a:ea typeface="MS PGothic" panose="020B0600070205080204" pitchFamily="34" charset="-128"/>
              </a:defRPr>
            </a:lvl2pPr>
            <a:lvl3pPr marL="1143000" indent="-228600" defTabSz="4389438">
              <a:spcBef>
                <a:spcPct val="20000"/>
              </a:spcBef>
              <a:buChar char="•"/>
              <a:defRPr sz="11500">
                <a:solidFill>
                  <a:schemeClr val="tx1"/>
                </a:solidFill>
                <a:latin typeface="Arial" panose="020B0604020202020204" pitchFamily="34" charset="0"/>
                <a:ea typeface="MS PGothic" panose="020B0600070205080204" pitchFamily="34" charset="-128"/>
              </a:defRPr>
            </a:lvl3pPr>
            <a:lvl4pPr marL="1600200" indent="-228600" defTabSz="4389438">
              <a:spcBef>
                <a:spcPct val="20000"/>
              </a:spcBef>
              <a:buChar char="–"/>
              <a:defRPr sz="9600">
                <a:solidFill>
                  <a:schemeClr val="tx1"/>
                </a:solidFill>
                <a:latin typeface="Arial" panose="020B0604020202020204" pitchFamily="34" charset="0"/>
                <a:ea typeface="MS PGothic" panose="020B0600070205080204" pitchFamily="34" charset="-128"/>
              </a:defRPr>
            </a:lvl4pPr>
            <a:lvl5pPr marL="2057400" indent="-228600" defTabSz="4389438">
              <a:spcBef>
                <a:spcPct val="20000"/>
              </a:spcBef>
              <a:buChar char="»"/>
              <a:defRPr sz="9600">
                <a:solidFill>
                  <a:schemeClr val="tx1"/>
                </a:solidFill>
                <a:latin typeface="Arial" panose="020B0604020202020204" pitchFamily="34" charset="0"/>
                <a:ea typeface="MS PGothic" panose="020B0600070205080204" pitchFamily="34" charset="-128"/>
              </a:defRPr>
            </a:lvl5pPr>
            <a:lvl6pPr marL="25146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6pPr>
            <a:lvl7pPr marL="29718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7pPr>
            <a:lvl8pPr marL="34290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8pPr>
            <a:lvl9pPr marL="3886200" indent="-228600" defTabSz="4389438"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FontTx/>
              <a:buNone/>
            </a:pPr>
            <a:r>
              <a:rPr lang="en-US" altLang="en-US" sz="9600">
                <a:solidFill>
                  <a:schemeClr val="bg1"/>
                </a:solidFill>
                <a:latin typeface="Arial Black" panose="020B0A04020102020204" pitchFamily="34" charset="0"/>
              </a:rPr>
              <a:t>DC Comics Sales: A Retrospective in Another's Cinematic Age </a:t>
            </a:r>
          </a:p>
          <a:p>
            <a:pPr algn="ctr" eaLnBrk="1" hangingPunct="1">
              <a:spcBef>
                <a:spcPct val="0"/>
              </a:spcBef>
              <a:buFontTx/>
              <a:buNone/>
            </a:pPr>
            <a:r>
              <a:rPr lang="en-US" altLang="en-US" sz="7200">
                <a:solidFill>
                  <a:schemeClr val="bg1"/>
                </a:solidFill>
                <a:latin typeface="Arial Black" panose="020B0A04020102020204" pitchFamily="34" charset="0"/>
              </a:rPr>
              <a:t>Jacob Prince</a:t>
            </a:r>
          </a:p>
          <a:p>
            <a:pPr algn="ctr" eaLnBrk="1" hangingPunct="1">
              <a:spcBef>
                <a:spcPct val="0"/>
              </a:spcBef>
              <a:buFontTx/>
              <a:buNone/>
            </a:pPr>
            <a:r>
              <a:rPr lang="en-US" altLang="en-US" sz="7200">
                <a:solidFill>
                  <a:schemeClr val="bg1"/>
                </a:solidFill>
                <a:latin typeface="Arial Black" panose="020B0A04020102020204" pitchFamily="34" charset="0"/>
              </a:rPr>
              <a:t>Advisor Dr. Amanda Harsy</a:t>
            </a:r>
          </a:p>
        </p:txBody>
      </p:sp>
      <p:pic>
        <p:nvPicPr>
          <p:cNvPr id="15" name="Picture 14">
            <a:extLst>
              <a:ext uri="{FF2B5EF4-FFF2-40B4-BE49-F238E27FC236}">
                <a16:creationId xmlns:a16="http://schemas.microsoft.com/office/drawing/2014/main" id="{18C67635-E48A-DC09-4D41-DAB39C84E599}"/>
              </a:ext>
            </a:extLst>
          </p:cNvPr>
          <p:cNvPicPr>
            <a:picLocks noChangeAspect="1"/>
          </p:cNvPicPr>
          <p:nvPr/>
        </p:nvPicPr>
        <p:blipFill>
          <a:blip r:embed="rId4"/>
          <a:stretch>
            <a:fillRect/>
          </a:stretch>
        </p:blipFill>
        <p:spPr>
          <a:xfrm>
            <a:off x="11210925" y="16974280"/>
            <a:ext cx="7248283" cy="3191830"/>
          </a:xfrm>
          <a:prstGeom prst="rect">
            <a:avLst/>
          </a:prstGeom>
        </p:spPr>
      </p:pic>
      <p:pic>
        <p:nvPicPr>
          <p:cNvPr id="16" name="Picture 15">
            <a:extLst>
              <a:ext uri="{FF2B5EF4-FFF2-40B4-BE49-F238E27FC236}">
                <a16:creationId xmlns:a16="http://schemas.microsoft.com/office/drawing/2014/main" id="{9F082EDE-22E3-52FE-EB74-98A3ABFB998C}"/>
              </a:ext>
            </a:extLst>
          </p:cNvPr>
          <p:cNvPicPr>
            <a:picLocks noChangeAspect="1"/>
          </p:cNvPicPr>
          <p:nvPr/>
        </p:nvPicPr>
        <p:blipFill>
          <a:blip r:embed="rId5"/>
          <a:stretch>
            <a:fillRect/>
          </a:stretch>
        </p:blipFill>
        <p:spPr>
          <a:xfrm>
            <a:off x="11175278" y="20419024"/>
            <a:ext cx="7132652" cy="2971298"/>
          </a:xfrm>
          <a:prstGeom prst="rect">
            <a:avLst/>
          </a:prstGeom>
        </p:spPr>
      </p:pic>
      <p:pic>
        <p:nvPicPr>
          <p:cNvPr id="18" name="Picture 17">
            <a:extLst>
              <a:ext uri="{FF2B5EF4-FFF2-40B4-BE49-F238E27FC236}">
                <a16:creationId xmlns:a16="http://schemas.microsoft.com/office/drawing/2014/main" id="{1CD59D3B-E5E9-2783-407A-E527E54A3B20}"/>
              </a:ext>
            </a:extLst>
          </p:cNvPr>
          <p:cNvPicPr>
            <a:picLocks noChangeAspect="1"/>
          </p:cNvPicPr>
          <p:nvPr/>
        </p:nvPicPr>
        <p:blipFill>
          <a:blip r:embed="rId6"/>
          <a:stretch>
            <a:fillRect/>
          </a:stretch>
        </p:blipFill>
        <p:spPr>
          <a:xfrm>
            <a:off x="11173738" y="23643236"/>
            <a:ext cx="7135732" cy="2971297"/>
          </a:xfrm>
          <a:prstGeom prst="rect">
            <a:avLst/>
          </a:prstGeom>
        </p:spPr>
      </p:pic>
      <p:pic>
        <p:nvPicPr>
          <p:cNvPr id="20" name="Picture 19">
            <a:extLst>
              <a:ext uri="{FF2B5EF4-FFF2-40B4-BE49-F238E27FC236}">
                <a16:creationId xmlns:a16="http://schemas.microsoft.com/office/drawing/2014/main" id="{29C7EF92-CDD2-3B0E-732B-2B3206ACE10F}"/>
              </a:ext>
            </a:extLst>
          </p:cNvPr>
          <p:cNvPicPr>
            <a:picLocks noChangeAspect="1"/>
          </p:cNvPicPr>
          <p:nvPr/>
        </p:nvPicPr>
        <p:blipFill>
          <a:blip r:embed="rId7"/>
          <a:stretch>
            <a:fillRect/>
          </a:stretch>
        </p:blipFill>
        <p:spPr>
          <a:xfrm>
            <a:off x="19775480" y="17863663"/>
            <a:ext cx="7132652" cy="3338140"/>
          </a:xfrm>
          <a:prstGeom prst="rect">
            <a:avLst/>
          </a:prstGeom>
        </p:spPr>
      </p:pic>
      <p:pic>
        <p:nvPicPr>
          <p:cNvPr id="22" name="Picture 21">
            <a:extLst>
              <a:ext uri="{FF2B5EF4-FFF2-40B4-BE49-F238E27FC236}">
                <a16:creationId xmlns:a16="http://schemas.microsoft.com/office/drawing/2014/main" id="{CEF53262-27B2-9126-F390-E2FFDCE1E77A}"/>
              </a:ext>
            </a:extLst>
          </p:cNvPr>
          <p:cNvPicPr>
            <a:picLocks noChangeAspect="1"/>
          </p:cNvPicPr>
          <p:nvPr/>
        </p:nvPicPr>
        <p:blipFill>
          <a:blip r:embed="rId8"/>
          <a:stretch>
            <a:fillRect/>
          </a:stretch>
        </p:blipFill>
        <p:spPr>
          <a:xfrm>
            <a:off x="19775480" y="21493571"/>
            <a:ext cx="7132652" cy="3343546"/>
          </a:xfrm>
          <a:prstGeom prst="rect">
            <a:avLst/>
          </a:prstGeom>
        </p:spPr>
      </p:pic>
      <mc:AlternateContent xmlns:mc="http://schemas.openxmlformats.org/markup-compatibility/2006">
        <mc:Choice xmlns:a14="http://schemas.microsoft.com/office/drawing/2010/main" Requires="a14">
          <p:sp>
            <p:nvSpPr>
              <p:cNvPr id="23" name="Rectangle 10">
                <a:extLst>
                  <a:ext uri="{FF2B5EF4-FFF2-40B4-BE49-F238E27FC236}">
                    <a16:creationId xmlns:a16="http://schemas.microsoft.com/office/drawing/2014/main" id="{CBC6F845-2640-F5C6-4F25-7D573BD2D803}"/>
                  </a:ext>
                </a:extLst>
              </p:cNvPr>
              <p:cNvSpPr>
                <a:spLocks noChangeArrowheads="1"/>
              </p:cNvSpPr>
              <p:nvPr/>
            </p:nvSpPr>
            <p:spPr bwMode="auto">
              <a:xfrm>
                <a:off x="2711448" y="23390322"/>
                <a:ext cx="7069138" cy="7389716"/>
              </a:xfrm>
              <a:prstGeom prst="rect">
                <a:avLst/>
              </a:prstGeom>
              <a:solidFill>
                <a:schemeClr val="bg1"/>
              </a:solidFill>
              <a:ln>
                <a:noFill/>
              </a:ln>
              <a:extLst>
                <a:ext uri="{91240B29-F687-4F45-9708-019B960494DF}">
                  <a14:hiddenLine w="9525">
                    <a:solidFill>
                      <a:srgbClr val="000000"/>
                    </a:solidFill>
                    <a:miter lim="800000"/>
                    <a:headEnd/>
                    <a:tailEnd/>
                  </a14:hiddenLine>
                </a:ext>
              </a:extLst>
            </p:spPr>
            <p:txBody>
              <a:bodyPr lIns="360000" tIns="360000" rIns="360000" bIns="360000"/>
              <a:lstStyle>
                <a:lvl1pPr marL="381000" indent="-381000">
                  <a:spcBef>
                    <a:spcPct val="20000"/>
                  </a:spcBef>
                  <a:buChar char="•"/>
                  <a:defRPr sz="15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13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115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9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9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FontTx/>
                  <a:buNone/>
                </a:pPr>
                <a:r>
                  <a:rPr lang="en-GB" altLang="en-US" sz="4800" b="1" dirty="0">
                    <a:solidFill>
                      <a:srgbClr val="B20039"/>
                    </a:solidFill>
                  </a:rPr>
                  <a:t>Hypothesis Testing</a:t>
                </a:r>
              </a:p>
              <a:p>
                <a:pPr eaLnBrk="1" hangingPunct="1">
                  <a:spcBef>
                    <a:spcPct val="50000"/>
                  </a:spcBef>
                  <a:buSzPct val="60000"/>
                  <a:buFont typeface="Monotype Sorts" pitchFamily="2" charset="2"/>
                  <a:buChar char="n"/>
                </a:pPr>
                <a:r>
                  <a:rPr lang="en-US" altLang="en-US" sz="2400" dirty="0">
                    <a:solidFill>
                      <a:srgbClr val="000000"/>
                    </a:solidFill>
                  </a:rPr>
                  <a:t>To examine the effects of different scenarios, we decided to implement some preliminary hypothesis tests.</a:t>
                </a:r>
              </a:p>
              <a:p>
                <a:pPr eaLnBrk="1" hangingPunct="1">
                  <a:spcBef>
                    <a:spcPct val="50000"/>
                  </a:spcBef>
                  <a:buSzPct val="60000"/>
                  <a:buFont typeface="Monotype Sorts" pitchFamily="2" charset="2"/>
                  <a:buChar char="n"/>
                </a:pPr>
                <a:r>
                  <a:rPr lang="en-US" altLang="en-US" sz="2400" dirty="0">
                    <a:solidFill>
                      <a:srgbClr val="000000"/>
                    </a:solidFill>
                  </a:rPr>
                  <a:t>These tests are used to compare the likelihood of a suggested hypothesis occurring compared to an alternative. </a:t>
                </a:r>
              </a:p>
              <a:p>
                <a:pPr eaLnBrk="1" hangingPunct="1">
                  <a:spcBef>
                    <a:spcPct val="50000"/>
                  </a:spcBef>
                  <a:buSzPct val="60000"/>
                  <a:buFont typeface="Monotype Sorts" pitchFamily="2" charset="2"/>
                  <a:buChar char="n"/>
                </a:pPr>
                <a:r>
                  <a:rPr lang="en-US" altLang="en-US" sz="2400" dirty="0">
                    <a:solidFill>
                      <a:srgbClr val="000000"/>
                    </a:solidFill>
                  </a:rPr>
                  <a:t>For each of the sections we implemented a student’s T distribution in R such that:</a:t>
                </a:r>
              </a:p>
              <a:p>
                <a:pPr marL="0" indent="0" eaLnBrk="1" hangingPunct="1">
                  <a:spcBef>
                    <a:spcPct val="50000"/>
                  </a:spcBef>
                  <a:buSzPct val="60000"/>
                  <a:buNone/>
                </a:pPr>
                <a14:m>
                  <m:oMathPara xmlns:m="http://schemas.openxmlformats.org/officeDocument/2006/math">
                    <m:oMathParaPr>
                      <m:jc m:val="centerGroup"/>
                    </m:oMathParaPr>
                    <m:oMath xmlns:m="http://schemas.openxmlformats.org/officeDocument/2006/math">
                      <m:r>
                        <a:rPr lang="en-US" altLang="en-US" sz="2400" b="0" i="1" smtClean="0">
                          <a:solidFill>
                            <a:srgbClr val="000000"/>
                          </a:solidFill>
                          <a:latin typeface="Cambria Math" panose="02040503050406030204" pitchFamily="18" charset="0"/>
                        </a:rPr>
                        <m:t>𝑇</m:t>
                      </m:r>
                      <m:r>
                        <a:rPr lang="en-US" altLang="en-US" sz="2400" b="0" i="1" smtClean="0">
                          <a:solidFill>
                            <a:srgbClr val="000000"/>
                          </a:solidFill>
                          <a:latin typeface="Cambria Math" panose="02040503050406030204" pitchFamily="18" charset="0"/>
                          <a:ea typeface="Cambria Math" panose="02040503050406030204" pitchFamily="18" charset="0"/>
                        </a:rPr>
                        <m:t>=</m:t>
                      </m:r>
                      <m:f>
                        <m:fPr>
                          <m:ctrlPr>
                            <a:rPr lang="en-US" altLang="en-US" sz="2400" b="0" i="1" smtClean="0">
                              <a:solidFill>
                                <a:srgbClr val="000000"/>
                              </a:solidFill>
                              <a:latin typeface="Cambria Math" panose="02040503050406030204" pitchFamily="18" charset="0"/>
                              <a:ea typeface="Cambria Math" panose="02040503050406030204" pitchFamily="18" charset="0"/>
                            </a:rPr>
                          </m:ctrlPr>
                        </m:fPr>
                        <m:num>
                          <m:sSub>
                            <m:sSubPr>
                              <m:ctrlPr>
                                <a:rPr lang="en-US" altLang="en-US" sz="2400" b="0" i="1" smtClean="0">
                                  <a:solidFill>
                                    <a:srgbClr val="000000"/>
                                  </a:solidFill>
                                  <a:latin typeface="Cambria Math" panose="02040503050406030204" pitchFamily="18" charset="0"/>
                                  <a:ea typeface="Cambria Math" panose="02040503050406030204" pitchFamily="18" charset="0"/>
                                </a:rPr>
                              </m:ctrlPr>
                            </m:sSubPr>
                            <m:e>
                              <m:r>
                                <a:rPr lang="en-US" altLang="en-US" sz="2400" b="0" i="1" smtClean="0">
                                  <a:solidFill>
                                    <a:srgbClr val="000000"/>
                                  </a:solidFill>
                                  <a:latin typeface="Cambria Math" panose="02040503050406030204" pitchFamily="18" charset="0"/>
                                  <a:ea typeface="Cambria Math" panose="02040503050406030204" pitchFamily="18" charset="0"/>
                                </a:rPr>
                                <m:t>(</m:t>
                              </m:r>
                              <m:acc>
                                <m:accPr>
                                  <m:chr m:val="̂"/>
                                  <m:ctrlPr>
                                    <a:rPr lang="en-US" altLang="en-US" sz="2400" b="0" i="1" smtClean="0">
                                      <a:solidFill>
                                        <a:srgbClr val="000000"/>
                                      </a:solidFill>
                                      <a:latin typeface="Cambria Math" panose="02040503050406030204" pitchFamily="18" charset="0"/>
                                      <a:ea typeface="Cambria Math" panose="02040503050406030204" pitchFamily="18" charset="0"/>
                                    </a:rPr>
                                  </m:ctrlPr>
                                </m:accPr>
                                <m:e>
                                  <m:r>
                                    <a:rPr lang="en-US" altLang="en-US" sz="2400" b="0" i="1" smtClean="0">
                                      <a:solidFill>
                                        <a:srgbClr val="000000"/>
                                      </a:solidFill>
                                      <a:latin typeface="Cambria Math" panose="02040503050406030204" pitchFamily="18" charset="0"/>
                                      <a:ea typeface="Cambria Math" panose="02040503050406030204" pitchFamily="18" charset="0"/>
                                    </a:rPr>
                                    <m:t>𝑥</m:t>
                                  </m:r>
                                </m:e>
                              </m:acc>
                            </m:e>
                            <m:sub>
                              <m:r>
                                <a:rPr lang="en-US" altLang="en-US" sz="2400" b="0" i="1" smtClean="0">
                                  <a:solidFill>
                                    <a:srgbClr val="000000"/>
                                  </a:solidFill>
                                  <a:latin typeface="Cambria Math" panose="02040503050406030204" pitchFamily="18" charset="0"/>
                                  <a:ea typeface="Cambria Math" panose="02040503050406030204" pitchFamily="18" charset="0"/>
                                </a:rPr>
                                <m:t>1</m:t>
                              </m:r>
                            </m:sub>
                          </m:sSub>
                          <m:r>
                            <a:rPr lang="en-US" altLang="en-US" sz="2400" b="0" i="1" smtClean="0">
                              <a:solidFill>
                                <a:srgbClr val="000000"/>
                              </a:solidFill>
                              <a:latin typeface="Cambria Math" panose="02040503050406030204" pitchFamily="18" charset="0"/>
                            </a:rPr>
                            <m:t>−</m:t>
                          </m:r>
                          <m:sSub>
                            <m:sSubPr>
                              <m:ctrlPr>
                                <a:rPr lang="en-US" altLang="en-US" sz="2400" b="0" i="1" smtClean="0">
                                  <a:solidFill>
                                    <a:srgbClr val="000000"/>
                                  </a:solidFill>
                                  <a:latin typeface="Cambria Math" panose="02040503050406030204" pitchFamily="18" charset="0"/>
                                </a:rPr>
                              </m:ctrlPr>
                            </m:sSubPr>
                            <m:e>
                              <m:acc>
                                <m:accPr>
                                  <m:chr m:val="̂"/>
                                  <m:ctrlPr>
                                    <a:rPr lang="en-US" altLang="en-US" sz="2400" b="0" i="1" smtClean="0">
                                      <a:solidFill>
                                        <a:srgbClr val="000000"/>
                                      </a:solidFill>
                                      <a:latin typeface="Cambria Math" panose="02040503050406030204" pitchFamily="18" charset="0"/>
                                    </a:rPr>
                                  </m:ctrlPr>
                                </m:accPr>
                                <m:e>
                                  <m:r>
                                    <a:rPr lang="en-US" altLang="en-US" sz="2400" b="0" i="1" smtClean="0">
                                      <a:solidFill>
                                        <a:srgbClr val="000000"/>
                                      </a:solidFill>
                                      <a:latin typeface="Cambria Math" panose="02040503050406030204" pitchFamily="18" charset="0"/>
                                    </a:rPr>
                                    <m:t>𝑥</m:t>
                                  </m:r>
                                </m:e>
                              </m:acc>
                            </m:e>
                            <m:sub>
                              <m:r>
                                <a:rPr lang="en-US" altLang="en-US" sz="2400" b="0" i="1" smtClean="0">
                                  <a:solidFill>
                                    <a:srgbClr val="000000"/>
                                  </a:solidFill>
                                  <a:latin typeface="Cambria Math" panose="02040503050406030204" pitchFamily="18" charset="0"/>
                                </a:rPr>
                                <m:t>2</m:t>
                              </m:r>
                            </m:sub>
                          </m:sSub>
                          <m:r>
                            <a:rPr lang="en-US" altLang="en-US" sz="2400" b="0" i="1" smtClean="0">
                              <a:solidFill>
                                <a:srgbClr val="000000"/>
                              </a:solidFill>
                              <a:latin typeface="Cambria Math" panose="02040503050406030204" pitchFamily="18" charset="0"/>
                            </a:rPr>
                            <m:t>)−(</m:t>
                          </m:r>
                          <m:sSub>
                            <m:sSubPr>
                              <m:ctrlPr>
                                <a:rPr lang="en-US" altLang="en-US" sz="2400" b="0" i="1" smtClean="0">
                                  <a:solidFill>
                                    <a:srgbClr val="000000"/>
                                  </a:solidFill>
                                  <a:latin typeface="Cambria Math" panose="02040503050406030204" pitchFamily="18" charset="0"/>
                                </a:rPr>
                              </m:ctrlPr>
                            </m:sSubPr>
                            <m:e>
                              <m:r>
                                <a:rPr lang="en-US" altLang="en-US" sz="2400" b="0" i="1" smtClean="0">
                                  <a:solidFill>
                                    <a:srgbClr val="000000"/>
                                  </a:solidFill>
                                  <a:latin typeface="Cambria Math" panose="02040503050406030204" pitchFamily="18" charset="0"/>
                                  <a:ea typeface="Cambria Math" panose="02040503050406030204" pitchFamily="18" charset="0"/>
                                </a:rPr>
                                <m:t>𝜇</m:t>
                              </m:r>
                            </m:e>
                            <m:sub>
                              <m:r>
                                <a:rPr lang="en-US" altLang="en-US" sz="2400" b="0" i="1" smtClean="0">
                                  <a:solidFill>
                                    <a:srgbClr val="000000"/>
                                  </a:solidFill>
                                  <a:latin typeface="Cambria Math" panose="02040503050406030204" pitchFamily="18" charset="0"/>
                                </a:rPr>
                                <m:t>1</m:t>
                              </m:r>
                            </m:sub>
                          </m:sSub>
                          <m:r>
                            <a:rPr lang="en-US" altLang="en-US" sz="2400" b="0" i="1" smtClean="0">
                              <a:solidFill>
                                <a:srgbClr val="000000"/>
                              </a:solidFill>
                              <a:latin typeface="Cambria Math" panose="02040503050406030204" pitchFamily="18" charset="0"/>
                            </a:rPr>
                            <m:t>−</m:t>
                          </m:r>
                          <m:sSub>
                            <m:sSubPr>
                              <m:ctrlPr>
                                <a:rPr lang="en-US" altLang="en-US" sz="2400" b="0" i="1" smtClean="0">
                                  <a:solidFill>
                                    <a:srgbClr val="000000"/>
                                  </a:solidFill>
                                  <a:latin typeface="Cambria Math" panose="02040503050406030204" pitchFamily="18" charset="0"/>
                                </a:rPr>
                              </m:ctrlPr>
                            </m:sSubPr>
                            <m:e>
                              <m:r>
                                <a:rPr lang="en-US" altLang="en-US" sz="2400" b="0" i="1" smtClean="0">
                                  <a:solidFill>
                                    <a:srgbClr val="000000"/>
                                  </a:solidFill>
                                  <a:latin typeface="Cambria Math" panose="02040503050406030204" pitchFamily="18" charset="0"/>
                                  <a:ea typeface="Cambria Math" panose="02040503050406030204" pitchFamily="18" charset="0"/>
                                </a:rPr>
                                <m:t>𝜇</m:t>
                              </m:r>
                            </m:e>
                            <m:sub>
                              <m:r>
                                <a:rPr lang="en-US" altLang="en-US" sz="2400" b="0" i="1" smtClean="0">
                                  <a:solidFill>
                                    <a:srgbClr val="000000"/>
                                  </a:solidFill>
                                  <a:latin typeface="Cambria Math" panose="02040503050406030204" pitchFamily="18" charset="0"/>
                                </a:rPr>
                                <m:t>2</m:t>
                              </m:r>
                            </m:sub>
                          </m:sSub>
                          <m:r>
                            <a:rPr lang="en-US" altLang="en-US" sz="2400" b="0" i="1" smtClean="0">
                              <a:solidFill>
                                <a:srgbClr val="000000"/>
                              </a:solidFill>
                              <a:latin typeface="Cambria Math" panose="02040503050406030204" pitchFamily="18" charset="0"/>
                            </a:rPr>
                            <m:t>)</m:t>
                          </m:r>
                        </m:num>
                        <m:den>
                          <m:rad>
                            <m:radPr>
                              <m:degHide m:val="on"/>
                              <m:ctrlPr>
                                <a:rPr lang="en-US" altLang="en-US" sz="2400" b="0" i="1" smtClean="0">
                                  <a:solidFill>
                                    <a:srgbClr val="000000"/>
                                  </a:solidFill>
                                  <a:latin typeface="Cambria Math" panose="02040503050406030204" pitchFamily="18" charset="0"/>
                                  <a:ea typeface="Cambria Math" panose="02040503050406030204" pitchFamily="18" charset="0"/>
                                </a:rPr>
                              </m:ctrlPr>
                            </m:radPr>
                            <m:deg/>
                            <m:e>
                              <m:f>
                                <m:fPr>
                                  <m:ctrlPr>
                                    <a:rPr lang="en-US" altLang="en-US" sz="2400" b="0" i="1" smtClean="0">
                                      <a:solidFill>
                                        <a:srgbClr val="000000"/>
                                      </a:solidFill>
                                      <a:latin typeface="Cambria Math" panose="02040503050406030204" pitchFamily="18" charset="0"/>
                                      <a:ea typeface="Cambria Math" panose="02040503050406030204" pitchFamily="18" charset="0"/>
                                    </a:rPr>
                                  </m:ctrlPr>
                                </m:fPr>
                                <m:num>
                                  <m:sSubSup>
                                    <m:sSubSupPr>
                                      <m:ctrlPr>
                                        <a:rPr lang="en-US" altLang="en-US" sz="2400" b="0" i="1" smtClean="0">
                                          <a:solidFill>
                                            <a:srgbClr val="000000"/>
                                          </a:solidFill>
                                          <a:latin typeface="Cambria Math" panose="02040503050406030204" pitchFamily="18" charset="0"/>
                                          <a:ea typeface="Cambria Math" panose="02040503050406030204" pitchFamily="18" charset="0"/>
                                        </a:rPr>
                                      </m:ctrlPr>
                                    </m:sSubSupPr>
                                    <m:e>
                                      <m:r>
                                        <a:rPr lang="en-US" altLang="en-US" sz="2400" b="0" i="1" smtClean="0">
                                          <a:solidFill>
                                            <a:srgbClr val="000000"/>
                                          </a:solidFill>
                                          <a:latin typeface="Cambria Math" panose="02040503050406030204" pitchFamily="18" charset="0"/>
                                          <a:ea typeface="Cambria Math" panose="02040503050406030204" pitchFamily="18" charset="0"/>
                                        </a:rPr>
                                        <m:t>𝑆</m:t>
                                      </m:r>
                                    </m:e>
                                    <m:sub>
                                      <m:r>
                                        <a:rPr lang="en-US" altLang="en-US" sz="2400" b="0" i="1" smtClean="0">
                                          <a:solidFill>
                                            <a:srgbClr val="000000"/>
                                          </a:solidFill>
                                          <a:latin typeface="Cambria Math" panose="02040503050406030204" pitchFamily="18" charset="0"/>
                                          <a:ea typeface="Cambria Math" panose="02040503050406030204" pitchFamily="18" charset="0"/>
                                        </a:rPr>
                                        <m:t>1</m:t>
                                      </m:r>
                                    </m:sub>
                                    <m:sup>
                                      <m:r>
                                        <a:rPr lang="en-US" altLang="en-US" sz="2400" b="0" i="1" smtClean="0">
                                          <a:solidFill>
                                            <a:srgbClr val="000000"/>
                                          </a:solidFill>
                                          <a:latin typeface="Cambria Math" panose="02040503050406030204" pitchFamily="18" charset="0"/>
                                          <a:ea typeface="Cambria Math" panose="02040503050406030204" pitchFamily="18" charset="0"/>
                                        </a:rPr>
                                        <m:t>2</m:t>
                                      </m:r>
                                    </m:sup>
                                  </m:sSubSup>
                                </m:num>
                                <m:den>
                                  <m:sSub>
                                    <m:sSubPr>
                                      <m:ctrlPr>
                                        <a:rPr lang="en-US" altLang="en-US" sz="2400" b="0" i="1" smtClean="0">
                                          <a:solidFill>
                                            <a:srgbClr val="000000"/>
                                          </a:solidFill>
                                          <a:latin typeface="Cambria Math" panose="02040503050406030204" pitchFamily="18" charset="0"/>
                                          <a:ea typeface="Cambria Math" panose="02040503050406030204" pitchFamily="18" charset="0"/>
                                        </a:rPr>
                                      </m:ctrlPr>
                                    </m:sSubPr>
                                    <m:e>
                                      <m:r>
                                        <a:rPr lang="en-US" altLang="en-US" sz="2400" b="0" i="1" smtClean="0">
                                          <a:solidFill>
                                            <a:srgbClr val="000000"/>
                                          </a:solidFill>
                                          <a:latin typeface="Cambria Math" panose="02040503050406030204" pitchFamily="18" charset="0"/>
                                          <a:ea typeface="Cambria Math" panose="02040503050406030204" pitchFamily="18" charset="0"/>
                                        </a:rPr>
                                        <m:t>𝑛</m:t>
                                      </m:r>
                                    </m:e>
                                    <m:sub>
                                      <m:r>
                                        <a:rPr lang="en-US" altLang="en-US" sz="2400" b="0" i="1" smtClean="0">
                                          <a:solidFill>
                                            <a:srgbClr val="000000"/>
                                          </a:solidFill>
                                          <a:latin typeface="Cambria Math" panose="02040503050406030204" pitchFamily="18" charset="0"/>
                                          <a:ea typeface="Cambria Math" panose="02040503050406030204" pitchFamily="18" charset="0"/>
                                        </a:rPr>
                                        <m:t>1</m:t>
                                      </m:r>
                                    </m:sub>
                                  </m:sSub>
                                </m:den>
                              </m:f>
                              <m:r>
                                <a:rPr lang="en-US" altLang="en-US" sz="2400" b="0" i="1" smtClean="0">
                                  <a:solidFill>
                                    <a:srgbClr val="000000"/>
                                  </a:solidFill>
                                  <a:latin typeface="Cambria Math" panose="02040503050406030204" pitchFamily="18" charset="0"/>
                                  <a:ea typeface="Cambria Math" panose="02040503050406030204" pitchFamily="18" charset="0"/>
                                </a:rPr>
                                <m:t>+</m:t>
                              </m:r>
                              <m:f>
                                <m:fPr>
                                  <m:ctrlPr>
                                    <a:rPr lang="en-US" altLang="en-US" sz="2400" b="0" i="1" smtClean="0">
                                      <a:solidFill>
                                        <a:srgbClr val="000000"/>
                                      </a:solidFill>
                                      <a:latin typeface="Cambria Math" panose="02040503050406030204" pitchFamily="18" charset="0"/>
                                      <a:ea typeface="Cambria Math" panose="02040503050406030204" pitchFamily="18" charset="0"/>
                                    </a:rPr>
                                  </m:ctrlPr>
                                </m:fPr>
                                <m:num>
                                  <m:sSubSup>
                                    <m:sSubSupPr>
                                      <m:ctrlPr>
                                        <a:rPr lang="en-US" altLang="en-US" sz="2400" b="0" i="1" smtClean="0">
                                          <a:solidFill>
                                            <a:srgbClr val="000000"/>
                                          </a:solidFill>
                                          <a:latin typeface="Cambria Math" panose="02040503050406030204" pitchFamily="18" charset="0"/>
                                          <a:ea typeface="Cambria Math" panose="02040503050406030204" pitchFamily="18" charset="0"/>
                                        </a:rPr>
                                      </m:ctrlPr>
                                    </m:sSubSupPr>
                                    <m:e>
                                      <m:r>
                                        <a:rPr lang="en-US" altLang="en-US" sz="2400" b="0" i="1" smtClean="0">
                                          <a:solidFill>
                                            <a:srgbClr val="000000"/>
                                          </a:solidFill>
                                          <a:latin typeface="Cambria Math" panose="02040503050406030204" pitchFamily="18" charset="0"/>
                                          <a:ea typeface="Cambria Math" panose="02040503050406030204" pitchFamily="18" charset="0"/>
                                        </a:rPr>
                                        <m:t>𝑆</m:t>
                                      </m:r>
                                    </m:e>
                                    <m:sub>
                                      <m:r>
                                        <a:rPr lang="en-US" altLang="en-US" sz="2400" b="0" i="1" smtClean="0">
                                          <a:solidFill>
                                            <a:srgbClr val="000000"/>
                                          </a:solidFill>
                                          <a:latin typeface="Cambria Math" panose="02040503050406030204" pitchFamily="18" charset="0"/>
                                          <a:ea typeface="Cambria Math" panose="02040503050406030204" pitchFamily="18" charset="0"/>
                                        </a:rPr>
                                        <m:t>2</m:t>
                                      </m:r>
                                    </m:sub>
                                    <m:sup>
                                      <m:r>
                                        <a:rPr lang="en-US" altLang="en-US" sz="2400" b="0" i="1" smtClean="0">
                                          <a:solidFill>
                                            <a:srgbClr val="000000"/>
                                          </a:solidFill>
                                          <a:latin typeface="Cambria Math" panose="02040503050406030204" pitchFamily="18" charset="0"/>
                                          <a:ea typeface="Cambria Math" panose="02040503050406030204" pitchFamily="18" charset="0"/>
                                        </a:rPr>
                                        <m:t>2</m:t>
                                      </m:r>
                                    </m:sup>
                                  </m:sSubSup>
                                </m:num>
                                <m:den>
                                  <m:sSub>
                                    <m:sSubPr>
                                      <m:ctrlPr>
                                        <a:rPr lang="en-US" altLang="en-US" sz="2400" b="0" i="1" smtClean="0">
                                          <a:solidFill>
                                            <a:srgbClr val="000000"/>
                                          </a:solidFill>
                                          <a:latin typeface="Cambria Math" panose="02040503050406030204" pitchFamily="18" charset="0"/>
                                          <a:ea typeface="Cambria Math" panose="02040503050406030204" pitchFamily="18" charset="0"/>
                                        </a:rPr>
                                      </m:ctrlPr>
                                    </m:sSubPr>
                                    <m:e>
                                      <m:r>
                                        <a:rPr lang="en-US" altLang="en-US" sz="2400" b="0" i="1" smtClean="0">
                                          <a:solidFill>
                                            <a:srgbClr val="000000"/>
                                          </a:solidFill>
                                          <a:latin typeface="Cambria Math" panose="02040503050406030204" pitchFamily="18" charset="0"/>
                                          <a:ea typeface="Cambria Math" panose="02040503050406030204" pitchFamily="18" charset="0"/>
                                        </a:rPr>
                                        <m:t>𝑛</m:t>
                                      </m:r>
                                    </m:e>
                                    <m:sub>
                                      <m:r>
                                        <a:rPr lang="en-US" altLang="en-US" sz="2400" b="0" i="1" smtClean="0">
                                          <a:solidFill>
                                            <a:srgbClr val="000000"/>
                                          </a:solidFill>
                                          <a:latin typeface="Cambria Math" panose="02040503050406030204" pitchFamily="18" charset="0"/>
                                          <a:ea typeface="Cambria Math" panose="02040503050406030204" pitchFamily="18" charset="0"/>
                                        </a:rPr>
                                        <m:t>2</m:t>
                                      </m:r>
                                    </m:sub>
                                  </m:sSub>
                                </m:den>
                              </m:f>
                            </m:e>
                          </m:rad>
                        </m:den>
                      </m:f>
                    </m:oMath>
                  </m:oMathPara>
                </a14:m>
                <a:endParaRPr lang="en-US" altLang="en-US" sz="2400" dirty="0">
                  <a:solidFill>
                    <a:srgbClr val="000000"/>
                  </a:solidFill>
                </a:endParaRPr>
              </a:p>
              <a:p>
                <a:pPr eaLnBrk="1" hangingPunct="1">
                  <a:spcBef>
                    <a:spcPct val="50000"/>
                  </a:spcBef>
                  <a:buSzPct val="60000"/>
                  <a:buFont typeface="Monotype Sorts" pitchFamily="2" charset="2"/>
                  <a:buChar char="n"/>
                </a:pPr>
                <a:r>
                  <a:rPr lang="en-US" altLang="en-US" sz="2400" dirty="0">
                    <a:solidFill>
                      <a:srgbClr val="000000"/>
                    </a:solidFill>
                  </a:rPr>
                  <a:t>The resulting p-values represent the likelihood of the null hypothesis occurring.</a:t>
                </a:r>
              </a:p>
              <a:p>
                <a:pPr marL="0" indent="0" eaLnBrk="1" hangingPunct="1">
                  <a:spcBef>
                    <a:spcPct val="50000"/>
                  </a:spcBef>
                  <a:buSzPct val="60000"/>
                  <a:buNone/>
                </a:pPr>
                <a:endParaRPr lang="en-US" altLang="en-US" sz="2400" dirty="0">
                  <a:solidFill>
                    <a:srgbClr val="000000"/>
                  </a:solidFill>
                </a:endParaRPr>
              </a:p>
              <a:p>
                <a:pPr marL="0" indent="0" eaLnBrk="1" hangingPunct="1">
                  <a:spcBef>
                    <a:spcPct val="50000"/>
                  </a:spcBef>
                  <a:buSzPct val="60000"/>
                  <a:buNone/>
                </a:pPr>
                <a:endParaRPr lang="en-US" altLang="en-US" sz="2400" dirty="0">
                  <a:solidFill>
                    <a:srgbClr val="000000"/>
                  </a:solidFill>
                </a:endParaRPr>
              </a:p>
            </p:txBody>
          </p:sp>
        </mc:Choice>
        <mc:Fallback>
          <p:sp>
            <p:nvSpPr>
              <p:cNvPr id="23" name="Rectangle 10">
                <a:extLst>
                  <a:ext uri="{FF2B5EF4-FFF2-40B4-BE49-F238E27FC236}">
                    <a16:creationId xmlns:a16="http://schemas.microsoft.com/office/drawing/2014/main" id="{CBC6F845-2640-F5C6-4F25-7D573BD2D803}"/>
                  </a:ext>
                </a:extLst>
              </p:cNvPr>
              <p:cNvSpPr>
                <a:spLocks noRot="1" noChangeAspect="1" noMove="1" noResize="1" noEditPoints="1" noAdjustHandles="1" noChangeArrowheads="1" noChangeShapeType="1" noTextEdit="1"/>
              </p:cNvSpPr>
              <p:nvPr/>
            </p:nvSpPr>
            <p:spPr bwMode="auto">
              <a:xfrm>
                <a:off x="2711448" y="23390322"/>
                <a:ext cx="7069138" cy="7389716"/>
              </a:xfrm>
              <a:prstGeom prst="rect">
                <a:avLst/>
              </a:prstGeom>
              <a:blipFill>
                <a:blip r:embed="rId9"/>
                <a:stretch>
                  <a:fillRect l="-17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24" name="Picture 23">
            <a:extLst>
              <a:ext uri="{FF2B5EF4-FFF2-40B4-BE49-F238E27FC236}">
                <a16:creationId xmlns:a16="http://schemas.microsoft.com/office/drawing/2014/main" id="{B4DFA986-B5CF-0F99-E963-51BD8CAC3867}"/>
              </a:ext>
            </a:extLst>
          </p:cNvPr>
          <p:cNvPicPr>
            <a:picLocks noChangeAspect="1"/>
          </p:cNvPicPr>
          <p:nvPr/>
        </p:nvPicPr>
        <p:blipFill>
          <a:blip r:embed="rId10"/>
          <a:stretch>
            <a:fillRect/>
          </a:stretch>
        </p:blipFill>
        <p:spPr>
          <a:xfrm>
            <a:off x="19785814" y="14197316"/>
            <a:ext cx="7132652" cy="3405612"/>
          </a:xfrm>
          <a:prstGeom prst="rect">
            <a:avLst/>
          </a:prstGeom>
        </p:spPr>
      </p:pic>
      <p:pic>
        <p:nvPicPr>
          <p:cNvPr id="27" name="Picture 26">
            <a:extLst>
              <a:ext uri="{FF2B5EF4-FFF2-40B4-BE49-F238E27FC236}">
                <a16:creationId xmlns:a16="http://schemas.microsoft.com/office/drawing/2014/main" id="{602D9DD0-8B20-5E33-AD00-260973592E50}"/>
              </a:ext>
            </a:extLst>
          </p:cNvPr>
          <p:cNvPicPr>
            <a:picLocks noChangeAspect="1"/>
          </p:cNvPicPr>
          <p:nvPr/>
        </p:nvPicPr>
        <p:blipFill>
          <a:blip r:embed="rId11"/>
          <a:stretch>
            <a:fillRect/>
          </a:stretch>
        </p:blipFill>
        <p:spPr>
          <a:xfrm>
            <a:off x="28435045" y="14034481"/>
            <a:ext cx="7167005" cy="3527237"/>
          </a:xfrm>
          <a:prstGeom prst="rect">
            <a:avLst/>
          </a:prstGeom>
        </p:spPr>
      </p:pic>
      <p:pic>
        <p:nvPicPr>
          <p:cNvPr id="29" name="Picture 28" descr="Qr code&#10;&#10;Description automatically generated">
            <a:extLst>
              <a:ext uri="{FF2B5EF4-FFF2-40B4-BE49-F238E27FC236}">
                <a16:creationId xmlns:a16="http://schemas.microsoft.com/office/drawing/2014/main" id="{197D8F2B-87F7-F79C-639F-D9DFE5E00DC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050498" y="30332363"/>
            <a:ext cx="895350" cy="895350"/>
          </a:xfrm>
          <a:prstGeom prst="rect">
            <a:avLst/>
          </a:prstGeom>
        </p:spPr>
      </p:pic>
      <p:sp>
        <p:nvSpPr>
          <p:cNvPr id="30" name="TextBox 29">
            <a:extLst>
              <a:ext uri="{FF2B5EF4-FFF2-40B4-BE49-F238E27FC236}">
                <a16:creationId xmlns:a16="http://schemas.microsoft.com/office/drawing/2014/main" id="{28F3F68C-9A4A-A5AE-F784-B6DEF1295799}"/>
              </a:ext>
            </a:extLst>
          </p:cNvPr>
          <p:cNvSpPr txBox="1"/>
          <p:nvPr/>
        </p:nvSpPr>
        <p:spPr>
          <a:xfrm>
            <a:off x="34328100" y="30919936"/>
            <a:ext cx="809625" cy="307777"/>
          </a:xfrm>
          <a:prstGeom prst="rect">
            <a:avLst/>
          </a:prstGeom>
          <a:noFill/>
        </p:spPr>
        <p:txBody>
          <a:bodyPr wrap="square" rtlCol="0">
            <a:spAutoFit/>
          </a:bodyPr>
          <a:lstStyle/>
          <a:p>
            <a:r>
              <a:rPr lang="en-US" sz="1400" dirty="0"/>
              <a:t>GitHub:</a:t>
            </a:r>
          </a:p>
        </p:txBody>
      </p:sp>
      <p:graphicFrame>
        <p:nvGraphicFramePr>
          <p:cNvPr id="3" name="Table 3">
            <a:extLst>
              <a:ext uri="{FF2B5EF4-FFF2-40B4-BE49-F238E27FC236}">
                <a16:creationId xmlns:a16="http://schemas.microsoft.com/office/drawing/2014/main" id="{7790E261-5EBC-1D0D-A4E7-ACC715FF90D2}"/>
              </a:ext>
            </a:extLst>
          </p:cNvPr>
          <p:cNvGraphicFramePr>
            <a:graphicFrameLocks noGrp="1"/>
          </p:cNvGraphicFramePr>
          <p:nvPr>
            <p:extLst>
              <p:ext uri="{D42A27DB-BD31-4B8C-83A1-F6EECF244321}">
                <p14:modId xmlns:p14="http://schemas.microsoft.com/office/powerpoint/2010/main" val="1596350518"/>
              </p:ext>
            </p:extLst>
          </p:nvPr>
        </p:nvGraphicFramePr>
        <p:xfrm>
          <a:off x="11210925" y="26812808"/>
          <a:ext cx="7211100" cy="4107128"/>
        </p:xfrm>
        <a:graphic>
          <a:graphicData uri="http://schemas.openxmlformats.org/drawingml/2006/table">
            <a:tbl>
              <a:tblPr firstRow="1" bandRow="1">
                <a:tableStyleId>{21E4AEA4-8DFA-4A89-87EB-49C32662AFE0}</a:tableStyleId>
              </a:tblPr>
              <a:tblGrid>
                <a:gridCol w="2403700">
                  <a:extLst>
                    <a:ext uri="{9D8B030D-6E8A-4147-A177-3AD203B41FA5}">
                      <a16:colId xmlns:a16="http://schemas.microsoft.com/office/drawing/2014/main" val="359729304"/>
                    </a:ext>
                  </a:extLst>
                </a:gridCol>
                <a:gridCol w="2403700">
                  <a:extLst>
                    <a:ext uri="{9D8B030D-6E8A-4147-A177-3AD203B41FA5}">
                      <a16:colId xmlns:a16="http://schemas.microsoft.com/office/drawing/2014/main" val="3805725240"/>
                    </a:ext>
                  </a:extLst>
                </a:gridCol>
                <a:gridCol w="2403700">
                  <a:extLst>
                    <a:ext uri="{9D8B030D-6E8A-4147-A177-3AD203B41FA5}">
                      <a16:colId xmlns:a16="http://schemas.microsoft.com/office/drawing/2014/main" val="2532053654"/>
                    </a:ext>
                  </a:extLst>
                </a:gridCol>
              </a:tblGrid>
              <a:tr h="482526">
                <a:tc gridSpan="3">
                  <a:txBody>
                    <a:bodyPr/>
                    <a:lstStyle/>
                    <a:p>
                      <a:pPr algn="ctr"/>
                      <a:r>
                        <a:rPr lang="en-US" sz="2800" dirty="0"/>
                        <a:t>Relaunch Era Comparison P-Values</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4007875804"/>
                  </a:ext>
                </a:extLst>
              </a:tr>
              <a:tr h="561638">
                <a:tc>
                  <a:txBody>
                    <a:bodyPr/>
                    <a:lstStyle/>
                    <a:p>
                      <a:pPr algn="ctr" fontAlgn="b"/>
                      <a:r>
                        <a:rPr lang="en-US" sz="1600" b="1" i="0" u="none" strike="noStrike" dirty="0">
                          <a:solidFill>
                            <a:srgbClr val="000000"/>
                          </a:solidFill>
                          <a:effectLst/>
                          <a:latin typeface="+mn-lt"/>
                        </a:rPr>
                        <a:t>Scenario</a:t>
                      </a:r>
                    </a:p>
                  </a:txBody>
                  <a:tcPr marL="4763" marR="4763" marT="4763" marB="0" anchor="b"/>
                </a:tc>
                <a:tc>
                  <a:txBody>
                    <a:bodyPr/>
                    <a:lstStyle/>
                    <a:p>
                      <a:pPr algn="ctr" fontAlgn="b"/>
                      <a:r>
                        <a:rPr lang="en-US" sz="1600" b="1" i="0" u="none" strike="noStrike" dirty="0">
                          <a:solidFill>
                            <a:srgbClr val="000000"/>
                          </a:solidFill>
                          <a:effectLst/>
                          <a:latin typeface="+mn-lt"/>
                        </a:rPr>
                        <a:t>Age of Crisis to New 52</a:t>
                      </a:r>
                    </a:p>
                  </a:txBody>
                  <a:tcPr marL="4763" marR="4763" marT="4763" marB="0" anchor="b"/>
                </a:tc>
                <a:tc>
                  <a:txBody>
                    <a:bodyPr/>
                    <a:lstStyle/>
                    <a:p>
                      <a:pPr algn="ctr" fontAlgn="b"/>
                      <a:r>
                        <a:rPr lang="en-US" sz="1600" b="1" i="0" u="none" strike="noStrike" dirty="0">
                          <a:solidFill>
                            <a:srgbClr val="000000"/>
                          </a:solidFill>
                          <a:effectLst/>
                          <a:latin typeface="+mn-lt"/>
                        </a:rPr>
                        <a:t>New 52 to Rebirth </a:t>
                      </a:r>
                    </a:p>
                  </a:txBody>
                  <a:tcPr marL="4763" marR="4763" marT="4763" marB="0" anchor="b"/>
                </a:tc>
                <a:extLst>
                  <a:ext uri="{0D108BD9-81ED-4DB2-BD59-A6C34878D82A}">
                    <a16:rowId xmlns:a16="http://schemas.microsoft.com/office/drawing/2014/main" val="3332439328"/>
                  </a:ext>
                </a:extLst>
              </a:tr>
              <a:tr h="978404">
                <a:tc>
                  <a:txBody>
                    <a:bodyPr/>
                    <a:lstStyle/>
                    <a:p>
                      <a:pPr algn="ctr" fontAlgn="b"/>
                      <a:r>
                        <a:rPr lang="en-US" sz="1600" b="0" i="0" u="none" strike="noStrike" dirty="0">
                          <a:solidFill>
                            <a:srgbClr val="000000"/>
                          </a:solidFill>
                          <a:effectLst/>
                          <a:latin typeface="+mn-lt"/>
                        </a:rPr>
                        <a:t>Total Time Period Comparison</a:t>
                      </a:r>
                    </a:p>
                  </a:txBody>
                  <a:tcPr marL="4763" marR="4763" marT="4763" marB="0" anchor="b"/>
                </a:tc>
                <a:tc>
                  <a:txBody>
                    <a:bodyPr/>
                    <a:lstStyle/>
                    <a:p>
                      <a:pPr algn="ctr" fontAlgn="ctr"/>
                      <a:r>
                        <a:rPr lang="en-US" sz="1400" b="0" i="0" u="none" strike="noStrike" dirty="0">
                          <a:solidFill>
                            <a:srgbClr val="333333"/>
                          </a:solidFill>
                          <a:effectLst/>
                          <a:latin typeface="+mn-lt"/>
                        </a:rPr>
                        <a:t>7.04E-05</a:t>
                      </a:r>
                    </a:p>
                  </a:txBody>
                  <a:tcPr marL="4763" marR="4763" marT="4763" marB="0" anchor="ctr"/>
                </a:tc>
                <a:tc>
                  <a:txBody>
                    <a:bodyPr/>
                    <a:lstStyle/>
                    <a:p>
                      <a:pPr algn="ctr" fontAlgn="ctr"/>
                      <a:r>
                        <a:rPr lang="en-US" sz="1400" b="0" i="0" u="none" strike="noStrike" dirty="0">
                          <a:solidFill>
                            <a:srgbClr val="333333"/>
                          </a:solidFill>
                          <a:effectLst/>
                          <a:latin typeface="+mn-lt"/>
                        </a:rPr>
                        <a:t>0.9526</a:t>
                      </a:r>
                    </a:p>
                  </a:txBody>
                  <a:tcPr marL="4763" marR="4763" marT="4763" marB="0" anchor="ctr"/>
                </a:tc>
                <a:extLst>
                  <a:ext uri="{0D108BD9-81ED-4DB2-BD59-A6C34878D82A}">
                    <a16:rowId xmlns:a16="http://schemas.microsoft.com/office/drawing/2014/main" val="696694194"/>
                  </a:ext>
                </a:extLst>
              </a:tr>
              <a:tr h="1062584">
                <a:tc>
                  <a:txBody>
                    <a:bodyPr/>
                    <a:lstStyle/>
                    <a:p>
                      <a:pPr algn="ctr" fontAlgn="b"/>
                      <a:r>
                        <a:rPr lang="en-US" sz="1600" b="0" i="0" u="none" strike="noStrike" dirty="0">
                          <a:solidFill>
                            <a:srgbClr val="000000"/>
                          </a:solidFill>
                          <a:effectLst/>
                          <a:latin typeface="+mn-lt"/>
                        </a:rPr>
                        <a:t>Two Years from Launch Comparison</a:t>
                      </a:r>
                    </a:p>
                  </a:txBody>
                  <a:tcPr marL="4763" marR="4763" marT="4763" marB="0" anchor="b"/>
                </a:tc>
                <a:tc>
                  <a:txBody>
                    <a:bodyPr/>
                    <a:lstStyle/>
                    <a:p>
                      <a:pPr algn="ctr" fontAlgn="ctr"/>
                      <a:r>
                        <a:rPr lang="en-US" sz="1400" b="0" i="0" u="none" strike="noStrike" dirty="0">
                          <a:solidFill>
                            <a:srgbClr val="333333"/>
                          </a:solidFill>
                          <a:effectLst/>
                          <a:latin typeface="+mn-lt"/>
                        </a:rPr>
                        <a:t>8.00E-06</a:t>
                      </a:r>
                    </a:p>
                  </a:txBody>
                  <a:tcPr marL="4763" marR="4763" marT="4763" marB="0" anchor="ctr"/>
                </a:tc>
                <a:tc>
                  <a:txBody>
                    <a:bodyPr/>
                    <a:lstStyle/>
                    <a:p>
                      <a:pPr algn="ctr" fontAlgn="ctr"/>
                      <a:r>
                        <a:rPr lang="en-US" sz="1400" b="0" i="0" u="none" strike="noStrike" dirty="0">
                          <a:solidFill>
                            <a:srgbClr val="333333"/>
                          </a:solidFill>
                          <a:effectLst/>
                          <a:latin typeface="+mn-lt"/>
                        </a:rPr>
                        <a:t>0.00185</a:t>
                      </a:r>
                    </a:p>
                  </a:txBody>
                  <a:tcPr marL="4763" marR="4763" marT="4763" marB="0" anchor="ctr"/>
                </a:tc>
                <a:extLst>
                  <a:ext uri="{0D108BD9-81ED-4DB2-BD59-A6C34878D82A}">
                    <a16:rowId xmlns:a16="http://schemas.microsoft.com/office/drawing/2014/main" val="1144472394"/>
                  </a:ext>
                </a:extLst>
              </a:tr>
              <a:tr h="986342">
                <a:tc>
                  <a:txBody>
                    <a:bodyPr/>
                    <a:lstStyle/>
                    <a:p>
                      <a:pPr algn="ctr" fontAlgn="b"/>
                      <a:r>
                        <a:rPr lang="en-US" sz="1600" b="0" i="0" u="none" strike="noStrike" dirty="0">
                          <a:solidFill>
                            <a:srgbClr val="000000"/>
                          </a:solidFill>
                          <a:effectLst/>
                          <a:latin typeface="+mn-lt"/>
                        </a:rPr>
                        <a:t>One Year from Launch Comparison</a:t>
                      </a:r>
                    </a:p>
                  </a:txBody>
                  <a:tcPr marL="4763" marR="4763" marT="4763" marB="0" anchor="b"/>
                </a:tc>
                <a:tc>
                  <a:txBody>
                    <a:bodyPr/>
                    <a:lstStyle/>
                    <a:p>
                      <a:pPr algn="ctr" fontAlgn="ctr"/>
                      <a:r>
                        <a:rPr lang="en-US" sz="1400" b="0" i="0" u="none" strike="noStrike">
                          <a:solidFill>
                            <a:srgbClr val="333333"/>
                          </a:solidFill>
                          <a:effectLst/>
                          <a:latin typeface="+mn-lt"/>
                        </a:rPr>
                        <a:t>9.57E-05</a:t>
                      </a:r>
                    </a:p>
                  </a:txBody>
                  <a:tcPr marL="4763" marR="4763" marT="4763" marB="0" anchor="ctr"/>
                </a:tc>
                <a:tc>
                  <a:txBody>
                    <a:bodyPr/>
                    <a:lstStyle/>
                    <a:p>
                      <a:pPr algn="ctr" fontAlgn="ctr"/>
                      <a:r>
                        <a:rPr lang="en-US" sz="1400" b="0" i="0" u="none" strike="noStrike" dirty="0">
                          <a:solidFill>
                            <a:srgbClr val="333333"/>
                          </a:solidFill>
                          <a:effectLst/>
                          <a:latin typeface="+mn-lt"/>
                        </a:rPr>
                        <a:t>0.0005806</a:t>
                      </a:r>
                    </a:p>
                  </a:txBody>
                  <a:tcPr marL="4763" marR="4763" marT="4763" marB="0" anchor="ctr"/>
                </a:tc>
                <a:extLst>
                  <a:ext uri="{0D108BD9-81ED-4DB2-BD59-A6C34878D82A}">
                    <a16:rowId xmlns:a16="http://schemas.microsoft.com/office/drawing/2014/main" val="52287259"/>
                  </a:ext>
                </a:extLst>
              </a:tr>
            </a:tbl>
          </a:graphicData>
        </a:graphic>
      </p:graphicFrame>
      <p:graphicFrame>
        <p:nvGraphicFramePr>
          <p:cNvPr id="6" name="Table 3">
            <a:extLst>
              <a:ext uri="{FF2B5EF4-FFF2-40B4-BE49-F238E27FC236}">
                <a16:creationId xmlns:a16="http://schemas.microsoft.com/office/drawing/2014/main" id="{2F8CB57E-1DFE-9A74-D79E-00B844822642}"/>
              </a:ext>
            </a:extLst>
          </p:cNvPr>
          <p:cNvGraphicFramePr>
            <a:graphicFrameLocks noGrp="1"/>
          </p:cNvGraphicFramePr>
          <p:nvPr>
            <p:extLst>
              <p:ext uri="{D42A27DB-BD31-4B8C-83A1-F6EECF244321}">
                <p14:modId xmlns:p14="http://schemas.microsoft.com/office/powerpoint/2010/main" val="1892207694"/>
              </p:ext>
            </p:extLst>
          </p:nvPr>
        </p:nvGraphicFramePr>
        <p:xfrm>
          <a:off x="28448520" y="17863061"/>
          <a:ext cx="7153530" cy="5032510"/>
        </p:xfrm>
        <a:graphic>
          <a:graphicData uri="http://schemas.openxmlformats.org/drawingml/2006/table">
            <a:tbl>
              <a:tblPr firstRow="1" bandRow="1">
                <a:tableStyleId>{21E4AEA4-8DFA-4A89-87EB-49C32662AFE0}</a:tableStyleId>
              </a:tblPr>
              <a:tblGrid>
                <a:gridCol w="1430706">
                  <a:extLst>
                    <a:ext uri="{9D8B030D-6E8A-4147-A177-3AD203B41FA5}">
                      <a16:colId xmlns:a16="http://schemas.microsoft.com/office/drawing/2014/main" val="359729304"/>
                    </a:ext>
                  </a:extLst>
                </a:gridCol>
                <a:gridCol w="1430706">
                  <a:extLst>
                    <a:ext uri="{9D8B030D-6E8A-4147-A177-3AD203B41FA5}">
                      <a16:colId xmlns:a16="http://schemas.microsoft.com/office/drawing/2014/main" val="3674495566"/>
                    </a:ext>
                  </a:extLst>
                </a:gridCol>
                <a:gridCol w="1430706">
                  <a:extLst>
                    <a:ext uri="{9D8B030D-6E8A-4147-A177-3AD203B41FA5}">
                      <a16:colId xmlns:a16="http://schemas.microsoft.com/office/drawing/2014/main" val="3058576378"/>
                    </a:ext>
                  </a:extLst>
                </a:gridCol>
                <a:gridCol w="1430706">
                  <a:extLst>
                    <a:ext uri="{9D8B030D-6E8A-4147-A177-3AD203B41FA5}">
                      <a16:colId xmlns:a16="http://schemas.microsoft.com/office/drawing/2014/main" val="3805725240"/>
                    </a:ext>
                  </a:extLst>
                </a:gridCol>
                <a:gridCol w="1430706">
                  <a:extLst>
                    <a:ext uri="{9D8B030D-6E8A-4147-A177-3AD203B41FA5}">
                      <a16:colId xmlns:a16="http://schemas.microsoft.com/office/drawing/2014/main" val="2532053654"/>
                    </a:ext>
                  </a:extLst>
                </a:gridCol>
              </a:tblGrid>
              <a:tr h="179731">
                <a:tc gridSpan="5">
                  <a:txBody>
                    <a:bodyPr/>
                    <a:lstStyle/>
                    <a:p>
                      <a:pPr algn="ctr"/>
                      <a:r>
                        <a:rPr lang="en-US" sz="2400" dirty="0"/>
                        <a:t>Batman Appearance Comparison P-Values</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4007875804"/>
                  </a:ext>
                </a:extLst>
              </a:tr>
              <a:tr h="561638">
                <a:tc>
                  <a:txBody>
                    <a:bodyPr/>
                    <a:lstStyle/>
                    <a:p>
                      <a:pPr algn="ctr" fontAlgn="b"/>
                      <a:r>
                        <a:rPr lang="en-US" sz="1600" b="1" i="0" u="none" strike="noStrike" dirty="0">
                          <a:solidFill>
                            <a:srgbClr val="000000"/>
                          </a:solidFill>
                          <a:effectLst/>
                          <a:latin typeface="+mn-lt"/>
                        </a:rPr>
                        <a:t>Scenario</a:t>
                      </a:r>
                    </a:p>
                  </a:txBody>
                  <a:tcPr marL="4763" marR="4763" marT="4763" marB="0" anchor="b"/>
                </a:tc>
                <a:tc>
                  <a:txBody>
                    <a:bodyPr/>
                    <a:lstStyle/>
                    <a:p>
                      <a:pPr algn="ctr" fontAlgn="b"/>
                      <a:r>
                        <a:rPr lang="en-US" sz="1600" b="1" i="0" u="none" strike="noStrike" dirty="0">
                          <a:solidFill>
                            <a:srgbClr val="000000"/>
                          </a:solidFill>
                          <a:effectLst/>
                          <a:latin typeface="+mn-lt"/>
                        </a:rPr>
                        <a:t>2008 - 2020</a:t>
                      </a:r>
                    </a:p>
                  </a:txBody>
                  <a:tcPr marL="4763" marR="4763" marT="4763" marB="0" anchor="b"/>
                </a:tc>
                <a:tc>
                  <a:txBody>
                    <a:bodyPr/>
                    <a:lstStyle/>
                    <a:p>
                      <a:pPr algn="ctr" fontAlgn="b"/>
                      <a:r>
                        <a:rPr lang="en-US" sz="1600" b="1" i="0" u="none" strike="noStrike" dirty="0">
                          <a:solidFill>
                            <a:srgbClr val="000000"/>
                          </a:solidFill>
                          <a:effectLst/>
                          <a:latin typeface="+mn-lt"/>
                        </a:rPr>
                        <a:t>End of Age of Crisis</a:t>
                      </a:r>
                    </a:p>
                  </a:txBody>
                  <a:tcPr marL="4763" marR="4763" marT="4763" marB="0" anchor="b"/>
                </a:tc>
                <a:tc>
                  <a:txBody>
                    <a:bodyPr/>
                    <a:lstStyle/>
                    <a:p>
                      <a:pPr algn="ctr" fontAlgn="b"/>
                      <a:r>
                        <a:rPr lang="en-US" sz="1600" b="1" i="0" u="none" strike="noStrike" dirty="0">
                          <a:solidFill>
                            <a:srgbClr val="000000"/>
                          </a:solidFill>
                          <a:effectLst/>
                          <a:latin typeface="+mn-lt"/>
                        </a:rPr>
                        <a:t>New 52</a:t>
                      </a:r>
                    </a:p>
                  </a:txBody>
                  <a:tcPr marL="4763" marR="4763" marT="4763" marB="0" anchor="b"/>
                </a:tc>
                <a:tc>
                  <a:txBody>
                    <a:bodyPr/>
                    <a:lstStyle/>
                    <a:p>
                      <a:pPr algn="ctr" fontAlgn="b"/>
                      <a:r>
                        <a:rPr lang="en-US" sz="1600" b="1" i="0" u="none" strike="noStrike" dirty="0">
                          <a:solidFill>
                            <a:srgbClr val="000000"/>
                          </a:solidFill>
                          <a:effectLst/>
                          <a:latin typeface="+mn-lt"/>
                        </a:rPr>
                        <a:t>Rebirth</a:t>
                      </a:r>
                    </a:p>
                  </a:txBody>
                  <a:tcPr marL="4763" marR="4763" marT="4763" marB="0" anchor="b"/>
                </a:tc>
                <a:extLst>
                  <a:ext uri="{0D108BD9-81ED-4DB2-BD59-A6C34878D82A}">
                    <a16:rowId xmlns:a16="http://schemas.microsoft.com/office/drawing/2014/main" val="3332439328"/>
                  </a:ext>
                </a:extLst>
              </a:tr>
              <a:tr h="978404">
                <a:tc>
                  <a:txBody>
                    <a:bodyPr/>
                    <a:lstStyle/>
                    <a:p>
                      <a:pPr algn="ctr" fontAlgn="b"/>
                      <a:r>
                        <a:rPr lang="en-US" sz="1600" b="0" i="0" u="none" strike="noStrike" dirty="0">
                          <a:solidFill>
                            <a:srgbClr val="000000"/>
                          </a:solidFill>
                          <a:effectLst/>
                          <a:latin typeface="+mn-lt"/>
                        </a:rPr>
                        <a:t>Batman / Superman</a:t>
                      </a:r>
                    </a:p>
                  </a:txBody>
                  <a:tcPr marL="4763" marR="4763" marT="4763" marB="0" anchor="b"/>
                </a:tc>
                <a:tc>
                  <a:txBody>
                    <a:bodyPr/>
                    <a:lstStyle/>
                    <a:p>
                      <a:pPr algn="ctr" fontAlgn="ctr"/>
                      <a:r>
                        <a:rPr lang="en-US" sz="1400" b="0" i="0" u="none" strike="noStrike" dirty="0">
                          <a:solidFill>
                            <a:srgbClr val="333333"/>
                          </a:solidFill>
                          <a:effectLst/>
                          <a:latin typeface="+mn-lt"/>
                        </a:rPr>
                        <a:t>2.20E-16</a:t>
                      </a:r>
                    </a:p>
                  </a:txBody>
                  <a:tcPr marL="4763" marR="4763" marT="4763" marB="0" anchor="ctr"/>
                </a:tc>
                <a:tc>
                  <a:txBody>
                    <a:bodyPr/>
                    <a:lstStyle/>
                    <a:p>
                      <a:pPr algn="ctr" fontAlgn="ctr"/>
                      <a:r>
                        <a:rPr lang="en-US" sz="1400" b="0" i="0" u="none" strike="noStrike" dirty="0">
                          <a:solidFill>
                            <a:srgbClr val="333333"/>
                          </a:solidFill>
                          <a:effectLst/>
                          <a:latin typeface="+mn-lt"/>
                        </a:rPr>
                        <a:t>0.016</a:t>
                      </a:r>
                    </a:p>
                  </a:txBody>
                  <a:tcPr marL="4763" marR="4763" marT="4763" marB="0" anchor="ctr"/>
                </a:tc>
                <a:tc>
                  <a:txBody>
                    <a:bodyPr/>
                    <a:lstStyle/>
                    <a:p>
                      <a:pPr algn="ctr" fontAlgn="ctr"/>
                      <a:r>
                        <a:rPr lang="en-US" sz="1400" b="0" i="0" u="none" strike="noStrike">
                          <a:solidFill>
                            <a:srgbClr val="333333"/>
                          </a:solidFill>
                          <a:effectLst/>
                          <a:latin typeface="+mn-lt"/>
                        </a:rPr>
                        <a:t>2.20E-16</a:t>
                      </a:r>
                    </a:p>
                  </a:txBody>
                  <a:tcPr marL="4763" marR="4763" marT="4763" marB="0" anchor="ctr"/>
                </a:tc>
                <a:tc>
                  <a:txBody>
                    <a:bodyPr/>
                    <a:lstStyle/>
                    <a:p>
                      <a:pPr algn="ctr" fontAlgn="ctr"/>
                      <a:r>
                        <a:rPr lang="en-US" sz="1400" b="0" i="0" u="none" strike="noStrike">
                          <a:solidFill>
                            <a:srgbClr val="333333"/>
                          </a:solidFill>
                          <a:effectLst/>
                          <a:latin typeface="+mn-lt"/>
                        </a:rPr>
                        <a:t>2.28E-12</a:t>
                      </a:r>
                    </a:p>
                  </a:txBody>
                  <a:tcPr marL="4763" marR="4763" marT="4763" marB="0" anchor="ctr"/>
                </a:tc>
                <a:extLst>
                  <a:ext uri="{0D108BD9-81ED-4DB2-BD59-A6C34878D82A}">
                    <a16:rowId xmlns:a16="http://schemas.microsoft.com/office/drawing/2014/main" val="696694194"/>
                  </a:ext>
                </a:extLst>
              </a:tr>
              <a:tr h="1062584">
                <a:tc>
                  <a:txBody>
                    <a:bodyPr/>
                    <a:lstStyle/>
                    <a:p>
                      <a:pPr algn="ctr" fontAlgn="b"/>
                      <a:r>
                        <a:rPr lang="en-US" sz="1600" b="0" i="0" u="none" strike="noStrike" dirty="0">
                          <a:solidFill>
                            <a:srgbClr val="000000"/>
                          </a:solidFill>
                          <a:effectLst/>
                          <a:latin typeface="+mn-lt"/>
                        </a:rPr>
                        <a:t>Batman / Top 5</a:t>
                      </a:r>
                    </a:p>
                  </a:txBody>
                  <a:tcPr marL="4763" marR="4763" marT="4763" marB="0" anchor="b"/>
                </a:tc>
                <a:tc>
                  <a:txBody>
                    <a:bodyPr/>
                    <a:lstStyle/>
                    <a:p>
                      <a:pPr algn="ctr" fontAlgn="ctr"/>
                      <a:r>
                        <a:rPr lang="en-US" sz="1400" b="0" i="0" u="none" strike="noStrike">
                          <a:solidFill>
                            <a:srgbClr val="333333"/>
                          </a:solidFill>
                          <a:effectLst/>
                          <a:latin typeface="+mn-lt"/>
                        </a:rPr>
                        <a:t>2.20E-16</a:t>
                      </a:r>
                    </a:p>
                  </a:txBody>
                  <a:tcPr marL="4763" marR="4763" marT="4763" marB="0" anchor="ctr"/>
                </a:tc>
                <a:tc>
                  <a:txBody>
                    <a:bodyPr/>
                    <a:lstStyle/>
                    <a:p>
                      <a:pPr algn="ctr" fontAlgn="ctr"/>
                      <a:r>
                        <a:rPr lang="en-US" sz="1400" b="0" i="0" u="none" strike="noStrike">
                          <a:solidFill>
                            <a:srgbClr val="333333"/>
                          </a:solidFill>
                          <a:effectLst/>
                          <a:latin typeface="+mn-lt"/>
                        </a:rPr>
                        <a:t>5.96E-06</a:t>
                      </a:r>
                    </a:p>
                  </a:txBody>
                  <a:tcPr marL="4763" marR="4763" marT="4763" marB="0" anchor="ctr"/>
                </a:tc>
                <a:tc>
                  <a:txBody>
                    <a:bodyPr/>
                    <a:lstStyle/>
                    <a:p>
                      <a:pPr algn="ctr" fontAlgn="ctr"/>
                      <a:r>
                        <a:rPr lang="en-US" sz="1400" b="0" i="0" u="none" strike="noStrike" dirty="0">
                          <a:solidFill>
                            <a:srgbClr val="333333"/>
                          </a:solidFill>
                          <a:effectLst/>
                          <a:latin typeface="+mn-lt"/>
                        </a:rPr>
                        <a:t>2.20E-16</a:t>
                      </a:r>
                    </a:p>
                  </a:txBody>
                  <a:tcPr marL="4763" marR="4763" marT="4763" marB="0" anchor="ctr"/>
                </a:tc>
                <a:tc>
                  <a:txBody>
                    <a:bodyPr/>
                    <a:lstStyle/>
                    <a:p>
                      <a:pPr algn="ctr" fontAlgn="ctr"/>
                      <a:r>
                        <a:rPr lang="en-US" sz="1400" b="0" i="0" u="none" strike="noStrike">
                          <a:solidFill>
                            <a:srgbClr val="333333"/>
                          </a:solidFill>
                          <a:effectLst/>
                          <a:latin typeface="+mn-lt"/>
                        </a:rPr>
                        <a:t>2.20E-16</a:t>
                      </a:r>
                    </a:p>
                  </a:txBody>
                  <a:tcPr marL="4763" marR="4763" marT="4763" marB="0" anchor="ctr"/>
                </a:tc>
                <a:extLst>
                  <a:ext uri="{0D108BD9-81ED-4DB2-BD59-A6C34878D82A}">
                    <a16:rowId xmlns:a16="http://schemas.microsoft.com/office/drawing/2014/main" val="1144472394"/>
                  </a:ext>
                </a:extLst>
              </a:tr>
              <a:tr h="986342">
                <a:tc>
                  <a:txBody>
                    <a:bodyPr/>
                    <a:lstStyle/>
                    <a:p>
                      <a:pPr algn="ctr" fontAlgn="b"/>
                      <a:r>
                        <a:rPr lang="en-US" sz="1600" b="0" i="0" u="none" strike="noStrike" dirty="0">
                          <a:solidFill>
                            <a:srgbClr val="000000"/>
                          </a:solidFill>
                          <a:effectLst/>
                          <a:latin typeface="+mn-lt"/>
                        </a:rPr>
                        <a:t>Batman / All Characters</a:t>
                      </a:r>
                    </a:p>
                  </a:txBody>
                  <a:tcPr marL="4763" marR="4763" marT="4763" marB="0" anchor="b"/>
                </a:tc>
                <a:tc>
                  <a:txBody>
                    <a:bodyPr/>
                    <a:lstStyle/>
                    <a:p>
                      <a:pPr algn="ctr" fontAlgn="ctr"/>
                      <a:r>
                        <a:rPr lang="en-US" sz="1400" b="0" i="0" u="none" strike="noStrike">
                          <a:solidFill>
                            <a:srgbClr val="333333"/>
                          </a:solidFill>
                          <a:effectLst/>
                          <a:latin typeface="+mn-lt"/>
                        </a:rPr>
                        <a:t>2.20E-16</a:t>
                      </a:r>
                    </a:p>
                  </a:txBody>
                  <a:tcPr marL="4763" marR="4763" marT="4763" marB="0" anchor="ctr"/>
                </a:tc>
                <a:tc>
                  <a:txBody>
                    <a:bodyPr/>
                    <a:lstStyle/>
                    <a:p>
                      <a:pPr algn="ctr" fontAlgn="ctr"/>
                      <a:r>
                        <a:rPr lang="en-US" sz="1400" b="0" i="0" u="none" strike="noStrike" dirty="0">
                          <a:solidFill>
                            <a:srgbClr val="333333"/>
                          </a:solidFill>
                          <a:effectLst/>
                          <a:latin typeface="+mn-lt"/>
                        </a:rPr>
                        <a:t>9.69E-11</a:t>
                      </a:r>
                    </a:p>
                  </a:txBody>
                  <a:tcPr marL="4763" marR="4763" marT="4763" marB="0" anchor="ctr"/>
                </a:tc>
                <a:tc>
                  <a:txBody>
                    <a:bodyPr/>
                    <a:lstStyle/>
                    <a:p>
                      <a:pPr algn="ctr" fontAlgn="ctr"/>
                      <a:r>
                        <a:rPr lang="en-US" sz="1400" b="0" i="0" u="none" strike="noStrike" dirty="0">
                          <a:solidFill>
                            <a:srgbClr val="333333"/>
                          </a:solidFill>
                          <a:effectLst/>
                          <a:latin typeface="+mn-lt"/>
                        </a:rPr>
                        <a:t>2.20E-16</a:t>
                      </a:r>
                    </a:p>
                  </a:txBody>
                  <a:tcPr marL="4763" marR="4763" marT="4763" marB="0" anchor="ctr"/>
                </a:tc>
                <a:tc>
                  <a:txBody>
                    <a:bodyPr/>
                    <a:lstStyle/>
                    <a:p>
                      <a:pPr algn="ctr" fontAlgn="ctr"/>
                      <a:r>
                        <a:rPr lang="en-US" sz="1400" b="0" i="0" u="none" strike="noStrike" dirty="0">
                          <a:solidFill>
                            <a:srgbClr val="333333"/>
                          </a:solidFill>
                          <a:effectLst/>
                          <a:latin typeface="+mn-lt"/>
                        </a:rPr>
                        <a:t>2.20E-16</a:t>
                      </a:r>
                    </a:p>
                  </a:txBody>
                  <a:tcPr marL="4763" marR="4763" marT="4763" marB="0" anchor="ctr"/>
                </a:tc>
                <a:extLst>
                  <a:ext uri="{0D108BD9-81ED-4DB2-BD59-A6C34878D82A}">
                    <a16:rowId xmlns:a16="http://schemas.microsoft.com/office/drawing/2014/main" val="52287259"/>
                  </a:ext>
                </a:extLst>
              </a:tr>
              <a:tr h="986342">
                <a:tc gridSpan="5">
                  <a:txBody>
                    <a:bodyPr/>
                    <a:lstStyle/>
                    <a:p>
                      <a:pPr algn="l" fontAlgn="b"/>
                      <a:r>
                        <a:rPr lang="en-US" sz="1200" b="0" i="1" u="none" strike="noStrike" dirty="0">
                          <a:solidFill>
                            <a:srgbClr val="000000"/>
                          </a:solidFill>
                          <a:effectLst/>
                          <a:latin typeface="+mn-lt"/>
                        </a:rPr>
                        <a:t>All Characters: Batman, Superman, Wonder Woman, Flash (Barry Allen and Wally West), Nightwing, Aquaman, Green Lantern (Hal Jordan, John Stewart, and Kyle Rayner), Martian Manhunter, Shazam, Green Arrow, Supergirl, Hawkman, Black Canary, Zatanna, John Constantine, Dr Fate, Blue Beetle, Booster Gold, Swamp Thing, Joker, Lex Luthor, Harley Quinn, Deathstroke, and Catwoman</a:t>
                      </a:r>
                    </a:p>
                    <a:p>
                      <a:pPr algn="ctr" fontAlgn="b"/>
                      <a:endParaRPr lang="en-US" sz="1200" b="0" i="0" u="none" strike="noStrike" dirty="0">
                        <a:solidFill>
                          <a:srgbClr val="000000"/>
                        </a:solidFill>
                        <a:effectLst/>
                        <a:latin typeface="+mn-lt"/>
                      </a:endParaRPr>
                    </a:p>
                  </a:txBody>
                  <a:tcPr marL="4763" marR="4763" marT="4763" marB="0" anchor="b"/>
                </a:tc>
                <a:tc hMerge="1">
                  <a:txBody>
                    <a:bodyPr/>
                    <a:lstStyle/>
                    <a:p>
                      <a:pPr algn="ctr" fontAlgn="ctr"/>
                      <a:endParaRPr lang="en-US" sz="1400" b="0" i="0" u="none" strike="noStrike">
                        <a:solidFill>
                          <a:srgbClr val="333333"/>
                        </a:solidFill>
                        <a:effectLst/>
                        <a:latin typeface="+mn-lt"/>
                      </a:endParaRPr>
                    </a:p>
                  </a:txBody>
                  <a:tcPr marL="4763" marR="4763" marT="4763" marB="0" anchor="ctr"/>
                </a:tc>
                <a:tc hMerge="1">
                  <a:txBody>
                    <a:bodyPr/>
                    <a:lstStyle/>
                    <a:p>
                      <a:pPr algn="ctr" fontAlgn="ctr"/>
                      <a:endParaRPr lang="en-US" sz="1400" b="0" i="0" u="none" strike="noStrike" dirty="0">
                        <a:solidFill>
                          <a:srgbClr val="333333"/>
                        </a:solidFill>
                        <a:effectLst/>
                        <a:latin typeface="+mn-lt"/>
                      </a:endParaRPr>
                    </a:p>
                  </a:txBody>
                  <a:tcPr marL="4763" marR="4763" marT="4763" marB="0" anchor="ctr"/>
                </a:tc>
                <a:tc hMerge="1">
                  <a:txBody>
                    <a:bodyPr/>
                    <a:lstStyle/>
                    <a:p>
                      <a:pPr algn="ctr" fontAlgn="ctr"/>
                      <a:endParaRPr lang="en-US" sz="1400" b="0" i="0" u="none" strike="noStrike" dirty="0">
                        <a:solidFill>
                          <a:srgbClr val="333333"/>
                        </a:solidFill>
                        <a:effectLst/>
                        <a:latin typeface="+mn-lt"/>
                      </a:endParaRPr>
                    </a:p>
                  </a:txBody>
                  <a:tcPr marL="4763" marR="4763" marT="4763" marB="0" anchor="ctr"/>
                </a:tc>
                <a:tc hMerge="1">
                  <a:txBody>
                    <a:bodyPr/>
                    <a:lstStyle/>
                    <a:p>
                      <a:pPr algn="ctr" fontAlgn="ctr"/>
                      <a:endParaRPr lang="en-US" sz="1400" b="0" i="0" u="none" strike="noStrike" dirty="0">
                        <a:solidFill>
                          <a:srgbClr val="333333"/>
                        </a:solidFill>
                        <a:effectLst/>
                        <a:latin typeface="+mn-lt"/>
                      </a:endParaRPr>
                    </a:p>
                  </a:txBody>
                  <a:tcPr marL="4763" marR="4763" marT="4763" marB="0" anchor="ctr"/>
                </a:tc>
                <a:extLst>
                  <a:ext uri="{0D108BD9-81ED-4DB2-BD59-A6C34878D82A}">
                    <a16:rowId xmlns:a16="http://schemas.microsoft.com/office/drawing/2014/main" val="1230161419"/>
                  </a:ext>
                </a:extLst>
              </a:tr>
            </a:tbl>
          </a:graphicData>
        </a:graphic>
      </p:graphicFrame>
      <p:graphicFrame>
        <p:nvGraphicFramePr>
          <p:cNvPr id="7" name="Table 3">
            <a:extLst>
              <a:ext uri="{FF2B5EF4-FFF2-40B4-BE49-F238E27FC236}">
                <a16:creationId xmlns:a16="http://schemas.microsoft.com/office/drawing/2014/main" id="{ED8DA077-4F6C-9105-237C-AD3CA50FE407}"/>
              </a:ext>
            </a:extLst>
          </p:cNvPr>
          <p:cNvGraphicFramePr>
            <a:graphicFrameLocks noGrp="1"/>
          </p:cNvGraphicFramePr>
          <p:nvPr>
            <p:extLst>
              <p:ext uri="{D42A27DB-BD31-4B8C-83A1-F6EECF244321}">
                <p14:modId xmlns:p14="http://schemas.microsoft.com/office/powerpoint/2010/main" val="1694275627"/>
              </p:ext>
            </p:extLst>
          </p:nvPr>
        </p:nvGraphicFramePr>
        <p:xfrm>
          <a:off x="19784204" y="25128885"/>
          <a:ext cx="7153530" cy="5791051"/>
        </p:xfrm>
        <a:graphic>
          <a:graphicData uri="http://schemas.openxmlformats.org/drawingml/2006/table">
            <a:tbl>
              <a:tblPr firstRow="1" bandRow="1">
                <a:tableStyleId>{21E4AEA4-8DFA-4A89-87EB-49C32662AFE0}</a:tableStyleId>
              </a:tblPr>
              <a:tblGrid>
                <a:gridCol w="1402492">
                  <a:extLst>
                    <a:ext uri="{9D8B030D-6E8A-4147-A177-3AD203B41FA5}">
                      <a16:colId xmlns:a16="http://schemas.microsoft.com/office/drawing/2014/main" val="359729304"/>
                    </a:ext>
                  </a:extLst>
                </a:gridCol>
                <a:gridCol w="982018">
                  <a:extLst>
                    <a:ext uri="{9D8B030D-6E8A-4147-A177-3AD203B41FA5}">
                      <a16:colId xmlns:a16="http://schemas.microsoft.com/office/drawing/2014/main" val="465069106"/>
                    </a:ext>
                  </a:extLst>
                </a:gridCol>
                <a:gridCol w="1192255">
                  <a:extLst>
                    <a:ext uri="{9D8B030D-6E8A-4147-A177-3AD203B41FA5}">
                      <a16:colId xmlns:a16="http://schemas.microsoft.com/office/drawing/2014/main" val="304839349"/>
                    </a:ext>
                  </a:extLst>
                </a:gridCol>
                <a:gridCol w="1449208">
                  <a:extLst>
                    <a:ext uri="{9D8B030D-6E8A-4147-A177-3AD203B41FA5}">
                      <a16:colId xmlns:a16="http://schemas.microsoft.com/office/drawing/2014/main" val="1160150552"/>
                    </a:ext>
                  </a:extLst>
                </a:gridCol>
                <a:gridCol w="935302">
                  <a:extLst>
                    <a:ext uri="{9D8B030D-6E8A-4147-A177-3AD203B41FA5}">
                      <a16:colId xmlns:a16="http://schemas.microsoft.com/office/drawing/2014/main" val="3805725240"/>
                    </a:ext>
                  </a:extLst>
                </a:gridCol>
                <a:gridCol w="1192255">
                  <a:extLst>
                    <a:ext uri="{9D8B030D-6E8A-4147-A177-3AD203B41FA5}">
                      <a16:colId xmlns:a16="http://schemas.microsoft.com/office/drawing/2014/main" val="2532053654"/>
                    </a:ext>
                  </a:extLst>
                </a:gridCol>
              </a:tblGrid>
              <a:tr h="0">
                <a:tc gridSpan="6">
                  <a:txBody>
                    <a:bodyPr/>
                    <a:lstStyle/>
                    <a:p>
                      <a:pPr algn="ctr"/>
                      <a:r>
                        <a:rPr lang="en-US" sz="2800" dirty="0"/>
                        <a:t>Top 5 Character Sales </a:t>
                      </a:r>
                    </a:p>
                    <a:p>
                      <a:pPr algn="ctr"/>
                      <a:r>
                        <a:rPr lang="en-US" sz="2800" dirty="0"/>
                        <a:t>Comparison P-Values</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2800" dirty="0"/>
                    </a:p>
                  </a:txBody>
                  <a:tcPr/>
                </a:tc>
                <a:tc hMerge="1">
                  <a:txBody>
                    <a:bodyPr/>
                    <a:lstStyle/>
                    <a:p>
                      <a:pPr algn="ctr"/>
                      <a:endParaRPr lang="en-US" sz="2800" dirty="0"/>
                    </a:p>
                  </a:txBody>
                  <a:tcPr/>
                </a:tc>
                <a:extLst>
                  <a:ext uri="{0D108BD9-81ED-4DB2-BD59-A6C34878D82A}">
                    <a16:rowId xmlns:a16="http://schemas.microsoft.com/office/drawing/2014/main" val="4007875804"/>
                  </a:ext>
                </a:extLst>
              </a:tr>
              <a:tr h="561638">
                <a:tc>
                  <a:txBody>
                    <a:bodyPr/>
                    <a:lstStyle/>
                    <a:p>
                      <a:pPr algn="ctr" fontAlgn="b"/>
                      <a:r>
                        <a:rPr lang="en-US" sz="1800" b="1" i="0" u="none" strike="noStrike" dirty="0">
                          <a:solidFill>
                            <a:srgbClr val="000000"/>
                          </a:solidFill>
                          <a:effectLst/>
                          <a:latin typeface="+mn-lt"/>
                        </a:rPr>
                        <a:t>Scenario</a:t>
                      </a:r>
                    </a:p>
                  </a:txBody>
                  <a:tcPr marL="4763" marR="4763" marT="4763" marB="0" anchor="b"/>
                </a:tc>
                <a:tc>
                  <a:txBody>
                    <a:bodyPr/>
                    <a:lstStyle/>
                    <a:p>
                      <a:pPr algn="ctr" fontAlgn="b"/>
                      <a:r>
                        <a:rPr lang="en-US" sz="1800" b="1" i="0" u="none" strike="noStrike" dirty="0">
                          <a:solidFill>
                            <a:srgbClr val="000000"/>
                          </a:solidFill>
                          <a:effectLst/>
                          <a:latin typeface="+mn-lt"/>
                        </a:rPr>
                        <a:t>Batman</a:t>
                      </a:r>
                    </a:p>
                  </a:txBody>
                  <a:tcPr marL="4763" marR="4763" marT="4763" marB="0" anchor="b"/>
                </a:tc>
                <a:tc>
                  <a:txBody>
                    <a:bodyPr/>
                    <a:lstStyle/>
                    <a:p>
                      <a:pPr algn="ctr" fontAlgn="b"/>
                      <a:r>
                        <a:rPr lang="en-US" sz="1800" b="1" i="0" u="none" strike="noStrike" dirty="0">
                          <a:solidFill>
                            <a:srgbClr val="000000"/>
                          </a:solidFill>
                          <a:effectLst/>
                          <a:latin typeface="+mn-lt"/>
                        </a:rPr>
                        <a:t>Superman</a:t>
                      </a:r>
                    </a:p>
                  </a:txBody>
                  <a:tcPr marL="4763" marR="4763" marT="4763" marB="0" anchor="b"/>
                </a:tc>
                <a:tc>
                  <a:txBody>
                    <a:bodyPr/>
                    <a:lstStyle/>
                    <a:p>
                      <a:pPr algn="ctr" fontAlgn="b"/>
                      <a:r>
                        <a:rPr lang="en-US" sz="1800" b="1" i="0" u="none" strike="noStrike" dirty="0">
                          <a:solidFill>
                            <a:srgbClr val="000000"/>
                          </a:solidFill>
                          <a:effectLst/>
                          <a:latin typeface="+mn-lt"/>
                        </a:rPr>
                        <a:t>Wonder Woman</a:t>
                      </a:r>
                    </a:p>
                  </a:txBody>
                  <a:tcPr marL="4763" marR="4763" marT="4763" marB="0" anchor="b"/>
                </a:tc>
                <a:tc>
                  <a:txBody>
                    <a:bodyPr/>
                    <a:lstStyle/>
                    <a:p>
                      <a:pPr algn="ctr" fontAlgn="b"/>
                      <a:r>
                        <a:rPr lang="en-US" sz="1800" b="1" i="0" u="none" strike="noStrike" dirty="0">
                          <a:solidFill>
                            <a:srgbClr val="000000"/>
                          </a:solidFill>
                          <a:effectLst/>
                          <a:latin typeface="+mn-lt"/>
                        </a:rPr>
                        <a:t>Flash </a:t>
                      </a:r>
                    </a:p>
                  </a:txBody>
                  <a:tcPr marL="4763" marR="4763" marT="4763" marB="0" anchor="b"/>
                </a:tc>
                <a:tc>
                  <a:txBody>
                    <a:bodyPr/>
                    <a:lstStyle/>
                    <a:p>
                      <a:pPr algn="ctr" fontAlgn="b"/>
                      <a:r>
                        <a:rPr lang="en-US" sz="1800" b="1" i="0" u="none" strike="noStrike" dirty="0">
                          <a:solidFill>
                            <a:srgbClr val="000000"/>
                          </a:solidFill>
                          <a:effectLst/>
                          <a:latin typeface="+mn-lt"/>
                        </a:rPr>
                        <a:t>Nightwing</a:t>
                      </a:r>
                    </a:p>
                  </a:txBody>
                  <a:tcPr marL="4763" marR="4763" marT="4763" marB="0" anchor="b"/>
                </a:tc>
                <a:extLst>
                  <a:ext uri="{0D108BD9-81ED-4DB2-BD59-A6C34878D82A}">
                    <a16:rowId xmlns:a16="http://schemas.microsoft.com/office/drawing/2014/main" val="3332439328"/>
                  </a:ext>
                </a:extLst>
              </a:tr>
              <a:tr h="561638">
                <a:tc>
                  <a:txBody>
                    <a:bodyPr/>
                    <a:lstStyle/>
                    <a:p>
                      <a:pPr algn="ctr" fontAlgn="b"/>
                      <a:r>
                        <a:rPr lang="en-US" sz="1800" b="0" i="0" u="none" strike="noStrike" dirty="0">
                          <a:solidFill>
                            <a:srgbClr val="000000"/>
                          </a:solidFill>
                          <a:effectLst/>
                          <a:latin typeface="+mn-lt"/>
                        </a:rPr>
                        <a:t>Total Age of Crisis Sales to Total New 52 Sales</a:t>
                      </a:r>
                    </a:p>
                  </a:txBody>
                  <a:tcPr marL="4763" marR="4763" marT="4763" marB="0" anchor="b"/>
                </a:tc>
                <a:tc>
                  <a:txBody>
                    <a:bodyPr/>
                    <a:lstStyle/>
                    <a:p>
                      <a:pPr algn="ctr" fontAlgn="ctr"/>
                      <a:r>
                        <a:rPr lang="en-US" sz="1400" b="0" i="0" u="none" strike="noStrike" dirty="0">
                          <a:solidFill>
                            <a:srgbClr val="333333"/>
                          </a:solidFill>
                          <a:effectLst/>
                          <a:latin typeface="+mn-lt"/>
                        </a:rPr>
                        <a:t>6.39E-07</a:t>
                      </a:r>
                    </a:p>
                  </a:txBody>
                  <a:tcPr marL="4763" marR="4763" marT="4763" marB="0" anchor="ctr"/>
                </a:tc>
                <a:tc>
                  <a:txBody>
                    <a:bodyPr/>
                    <a:lstStyle/>
                    <a:p>
                      <a:pPr algn="ctr" fontAlgn="ctr"/>
                      <a:r>
                        <a:rPr lang="en-US" sz="1400" b="0" i="0" u="none" strike="noStrike" dirty="0">
                          <a:solidFill>
                            <a:srgbClr val="333333"/>
                          </a:solidFill>
                          <a:effectLst/>
                          <a:latin typeface="+mn-lt"/>
                        </a:rPr>
                        <a:t>0.08365</a:t>
                      </a:r>
                    </a:p>
                  </a:txBody>
                  <a:tcPr marL="4763" marR="4763" marT="4763" marB="0" anchor="ctr"/>
                </a:tc>
                <a:tc>
                  <a:txBody>
                    <a:bodyPr/>
                    <a:lstStyle/>
                    <a:p>
                      <a:pPr algn="ctr" fontAlgn="ctr"/>
                      <a:r>
                        <a:rPr lang="en-US" sz="1400" b="0" i="0" u="none" strike="noStrike" dirty="0">
                          <a:solidFill>
                            <a:srgbClr val="333333"/>
                          </a:solidFill>
                          <a:effectLst/>
                          <a:latin typeface="+mn-lt"/>
                        </a:rPr>
                        <a:t>0.02643</a:t>
                      </a:r>
                    </a:p>
                  </a:txBody>
                  <a:tcPr marL="4763" marR="4763" marT="4763" marB="0" anchor="ctr"/>
                </a:tc>
                <a:tc>
                  <a:txBody>
                    <a:bodyPr/>
                    <a:lstStyle/>
                    <a:p>
                      <a:pPr algn="ctr" fontAlgn="ctr"/>
                      <a:r>
                        <a:rPr lang="en-US" sz="1400" b="0" i="0" u="none" strike="noStrike">
                          <a:solidFill>
                            <a:srgbClr val="333333"/>
                          </a:solidFill>
                          <a:effectLst/>
                          <a:latin typeface="+mn-lt"/>
                        </a:rPr>
                        <a:t>0.7564</a:t>
                      </a:r>
                    </a:p>
                  </a:txBody>
                  <a:tcPr marL="4763" marR="4763" marT="4763" marB="0" anchor="ctr"/>
                </a:tc>
                <a:tc>
                  <a:txBody>
                    <a:bodyPr/>
                    <a:lstStyle/>
                    <a:p>
                      <a:pPr algn="ctr" fontAlgn="ctr"/>
                      <a:r>
                        <a:rPr lang="en-US" sz="1400" b="0" i="0" u="none" strike="noStrike">
                          <a:solidFill>
                            <a:srgbClr val="333333"/>
                          </a:solidFill>
                          <a:effectLst/>
                          <a:latin typeface="+mn-lt"/>
                        </a:rPr>
                        <a:t>1.34E-08</a:t>
                      </a:r>
                    </a:p>
                  </a:txBody>
                  <a:tcPr marL="4763" marR="4763" marT="4763" marB="0" anchor="ctr"/>
                </a:tc>
                <a:extLst>
                  <a:ext uri="{0D108BD9-81ED-4DB2-BD59-A6C34878D82A}">
                    <a16:rowId xmlns:a16="http://schemas.microsoft.com/office/drawing/2014/main" val="4146506439"/>
                  </a:ext>
                </a:extLst>
              </a:tr>
              <a:tr h="978404">
                <a:tc>
                  <a:txBody>
                    <a:bodyPr/>
                    <a:lstStyle/>
                    <a:p>
                      <a:pPr algn="ctr" fontAlgn="b"/>
                      <a:r>
                        <a:rPr lang="en-US" sz="1800" b="0" i="0" u="none" strike="noStrike">
                          <a:solidFill>
                            <a:srgbClr val="000000"/>
                          </a:solidFill>
                          <a:effectLst/>
                          <a:latin typeface="+mn-lt"/>
                        </a:rPr>
                        <a:t>Total New 52 Sales to Total Rebirth Sales</a:t>
                      </a:r>
                    </a:p>
                  </a:txBody>
                  <a:tcPr marL="4763" marR="4763" marT="4763" marB="0" anchor="b"/>
                </a:tc>
                <a:tc>
                  <a:txBody>
                    <a:bodyPr/>
                    <a:lstStyle/>
                    <a:p>
                      <a:pPr algn="ctr" fontAlgn="ctr"/>
                      <a:r>
                        <a:rPr lang="en-US" sz="1400" b="0" i="0" u="none" strike="noStrike" dirty="0">
                          <a:solidFill>
                            <a:srgbClr val="333333"/>
                          </a:solidFill>
                          <a:effectLst/>
                          <a:latin typeface="+mn-lt"/>
                        </a:rPr>
                        <a:t>0.003892</a:t>
                      </a:r>
                    </a:p>
                  </a:txBody>
                  <a:tcPr marL="4763" marR="4763" marT="4763" marB="0" anchor="ctr"/>
                </a:tc>
                <a:tc>
                  <a:txBody>
                    <a:bodyPr/>
                    <a:lstStyle/>
                    <a:p>
                      <a:pPr algn="ctr" fontAlgn="ctr"/>
                      <a:r>
                        <a:rPr lang="en-US" sz="1400" b="0" i="0" u="none" strike="noStrike" dirty="0">
                          <a:solidFill>
                            <a:srgbClr val="333333"/>
                          </a:solidFill>
                          <a:effectLst/>
                          <a:latin typeface="+mn-lt"/>
                        </a:rPr>
                        <a:t>0.03017</a:t>
                      </a:r>
                    </a:p>
                  </a:txBody>
                  <a:tcPr marL="4763" marR="4763" marT="4763" marB="0" anchor="ctr"/>
                </a:tc>
                <a:tc>
                  <a:txBody>
                    <a:bodyPr/>
                    <a:lstStyle/>
                    <a:p>
                      <a:pPr algn="ctr" fontAlgn="ctr"/>
                      <a:r>
                        <a:rPr lang="en-US" sz="1400" b="0" i="0" u="none" strike="noStrike" dirty="0">
                          <a:solidFill>
                            <a:srgbClr val="333333"/>
                          </a:solidFill>
                          <a:effectLst/>
                          <a:latin typeface="+mn-lt"/>
                        </a:rPr>
                        <a:t>7.78E-07</a:t>
                      </a:r>
                    </a:p>
                  </a:txBody>
                  <a:tcPr marL="4763" marR="4763" marT="4763" marB="0" anchor="ctr"/>
                </a:tc>
                <a:tc>
                  <a:txBody>
                    <a:bodyPr/>
                    <a:lstStyle/>
                    <a:p>
                      <a:pPr algn="ctr" fontAlgn="ctr"/>
                      <a:r>
                        <a:rPr lang="en-US" sz="1400" b="0" i="0" u="none" strike="noStrike" dirty="0">
                          <a:solidFill>
                            <a:srgbClr val="333333"/>
                          </a:solidFill>
                          <a:effectLst/>
                          <a:latin typeface="+mn-lt"/>
                        </a:rPr>
                        <a:t>2.01E-07</a:t>
                      </a:r>
                    </a:p>
                  </a:txBody>
                  <a:tcPr marL="4763" marR="4763" marT="4763" marB="0" anchor="ctr"/>
                </a:tc>
                <a:tc>
                  <a:txBody>
                    <a:bodyPr/>
                    <a:lstStyle/>
                    <a:p>
                      <a:pPr algn="ctr" fontAlgn="ctr"/>
                      <a:r>
                        <a:rPr lang="en-US" sz="1400" b="0" i="0" u="none" strike="noStrike">
                          <a:solidFill>
                            <a:srgbClr val="333333"/>
                          </a:solidFill>
                          <a:effectLst/>
                          <a:latin typeface="+mn-lt"/>
                        </a:rPr>
                        <a:t>0.6873</a:t>
                      </a:r>
                    </a:p>
                  </a:txBody>
                  <a:tcPr marL="4763" marR="4763" marT="4763" marB="0" anchor="ctr"/>
                </a:tc>
                <a:extLst>
                  <a:ext uri="{0D108BD9-81ED-4DB2-BD59-A6C34878D82A}">
                    <a16:rowId xmlns:a16="http://schemas.microsoft.com/office/drawing/2014/main" val="696694194"/>
                  </a:ext>
                </a:extLst>
              </a:tr>
              <a:tr h="1062584">
                <a:tc>
                  <a:txBody>
                    <a:bodyPr/>
                    <a:lstStyle/>
                    <a:p>
                      <a:pPr algn="ctr" fontAlgn="b"/>
                      <a:r>
                        <a:rPr lang="en-US" sz="1800" b="0" i="0" u="none" strike="noStrike">
                          <a:solidFill>
                            <a:srgbClr val="000000"/>
                          </a:solidFill>
                          <a:effectLst/>
                          <a:latin typeface="+mn-lt"/>
                        </a:rPr>
                        <a:t>Two Years from New 52 Launch Comparison</a:t>
                      </a:r>
                    </a:p>
                  </a:txBody>
                  <a:tcPr marL="4763" marR="4763" marT="4763" marB="0" anchor="b"/>
                </a:tc>
                <a:tc>
                  <a:txBody>
                    <a:bodyPr/>
                    <a:lstStyle/>
                    <a:p>
                      <a:pPr algn="ctr" fontAlgn="ctr"/>
                      <a:r>
                        <a:rPr lang="en-US" sz="1400" b="0" i="0" u="none" strike="noStrike">
                          <a:solidFill>
                            <a:srgbClr val="333333"/>
                          </a:solidFill>
                          <a:effectLst/>
                          <a:latin typeface="+mn-lt"/>
                        </a:rPr>
                        <a:t>1.27E-07</a:t>
                      </a:r>
                    </a:p>
                  </a:txBody>
                  <a:tcPr marL="4763" marR="4763" marT="4763" marB="0" anchor="ctr"/>
                </a:tc>
                <a:tc>
                  <a:txBody>
                    <a:bodyPr/>
                    <a:lstStyle/>
                    <a:p>
                      <a:pPr algn="ctr" fontAlgn="ctr"/>
                      <a:r>
                        <a:rPr lang="en-US" sz="1400" b="0" i="0" u="none" strike="noStrike">
                          <a:solidFill>
                            <a:srgbClr val="333333"/>
                          </a:solidFill>
                          <a:effectLst/>
                          <a:latin typeface="+mn-lt"/>
                        </a:rPr>
                        <a:t>0.8879</a:t>
                      </a:r>
                    </a:p>
                  </a:txBody>
                  <a:tcPr marL="4763" marR="4763" marT="4763" marB="0" anchor="ctr"/>
                </a:tc>
                <a:tc>
                  <a:txBody>
                    <a:bodyPr/>
                    <a:lstStyle/>
                    <a:p>
                      <a:pPr algn="ctr" fontAlgn="ctr"/>
                      <a:r>
                        <a:rPr lang="en-US" sz="1400" b="0" i="0" u="none" strike="noStrike" dirty="0">
                          <a:solidFill>
                            <a:srgbClr val="333333"/>
                          </a:solidFill>
                          <a:effectLst/>
                          <a:latin typeface="+mn-lt"/>
                        </a:rPr>
                        <a:t>0.01489</a:t>
                      </a:r>
                    </a:p>
                  </a:txBody>
                  <a:tcPr marL="4763" marR="4763" marT="4763" marB="0" anchor="ctr"/>
                </a:tc>
                <a:tc>
                  <a:txBody>
                    <a:bodyPr/>
                    <a:lstStyle/>
                    <a:p>
                      <a:pPr algn="ctr" fontAlgn="ctr"/>
                      <a:r>
                        <a:rPr lang="en-US" sz="1400" b="0" i="0" u="none" strike="noStrike" dirty="0">
                          <a:solidFill>
                            <a:srgbClr val="333333"/>
                          </a:solidFill>
                          <a:effectLst/>
                          <a:latin typeface="+mn-lt"/>
                        </a:rPr>
                        <a:t>0.01555</a:t>
                      </a:r>
                    </a:p>
                  </a:txBody>
                  <a:tcPr marL="4763" marR="4763" marT="4763" marB="0" anchor="ctr"/>
                </a:tc>
                <a:tc>
                  <a:txBody>
                    <a:bodyPr/>
                    <a:lstStyle/>
                    <a:p>
                      <a:pPr algn="ctr" fontAlgn="ctr"/>
                      <a:r>
                        <a:rPr lang="en-US" sz="1400" b="0" i="0" u="none" strike="noStrike" dirty="0">
                          <a:solidFill>
                            <a:srgbClr val="333333"/>
                          </a:solidFill>
                          <a:effectLst/>
                          <a:latin typeface="+mn-lt"/>
                        </a:rPr>
                        <a:t>6.28E-06</a:t>
                      </a:r>
                    </a:p>
                  </a:txBody>
                  <a:tcPr marL="4763" marR="4763" marT="4763" marB="0" anchor="ctr"/>
                </a:tc>
                <a:extLst>
                  <a:ext uri="{0D108BD9-81ED-4DB2-BD59-A6C34878D82A}">
                    <a16:rowId xmlns:a16="http://schemas.microsoft.com/office/drawing/2014/main" val="1144472394"/>
                  </a:ext>
                </a:extLst>
              </a:tr>
              <a:tr h="986342">
                <a:tc>
                  <a:txBody>
                    <a:bodyPr/>
                    <a:lstStyle/>
                    <a:p>
                      <a:pPr algn="ctr" fontAlgn="b"/>
                      <a:r>
                        <a:rPr lang="en-US" sz="1800" b="0" i="0" u="none" strike="noStrike">
                          <a:solidFill>
                            <a:srgbClr val="000000"/>
                          </a:solidFill>
                          <a:effectLst/>
                          <a:latin typeface="+mn-lt"/>
                        </a:rPr>
                        <a:t>Two Years from Rebirth Launch Comparison</a:t>
                      </a:r>
                    </a:p>
                  </a:txBody>
                  <a:tcPr marL="4763" marR="4763" marT="4763" marB="0" anchor="b"/>
                </a:tc>
                <a:tc>
                  <a:txBody>
                    <a:bodyPr/>
                    <a:lstStyle/>
                    <a:p>
                      <a:pPr algn="ctr" fontAlgn="ctr"/>
                      <a:r>
                        <a:rPr lang="en-US" sz="1400" b="0" i="0" u="none" strike="noStrike">
                          <a:solidFill>
                            <a:srgbClr val="333333"/>
                          </a:solidFill>
                          <a:effectLst/>
                          <a:latin typeface="+mn-lt"/>
                        </a:rPr>
                        <a:t>0.001854</a:t>
                      </a:r>
                    </a:p>
                  </a:txBody>
                  <a:tcPr marL="4763" marR="4763" marT="4763" marB="0" anchor="ctr"/>
                </a:tc>
                <a:tc>
                  <a:txBody>
                    <a:bodyPr/>
                    <a:lstStyle/>
                    <a:p>
                      <a:pPr algn="ctr" fontAlgn="ctr"/>
                      <a:r>
                        <a:rPr lang="en-US" sz="1400" b="0" i="0" u="none" strike="noStrike">
                          <a:solidFill>
                            <a:srgbClr val="333333"/>
                          </a:solidFill>
                          <a:effectLst/>
                          <a:latin typeface="+mn-lt"/>
                        </a:rPr>
                        <a:t>0.01645</a:t>
                      </a:r>
                    </a:p>
                  </a:txBody>
                  <a:tcPr marL="4763" marR="4763" marT="4763" marB="0" anchor="ctr"/>
                </a:tc>
                <a:tc>
                  <a:txBody>
                    <a:bodyPr/>
                    <a:lstStyle/>
                    <a:p>
                      <a:pPr algn="ctr" fontAlgn="ctr"/>
                      <a:r>
                        <a:rPr lang="en-US" sz="1400" b="0" i="0" u="none" strike="noStrike">
                          <a:solidFill>
                            <a:srgbClr val="333333"/>
                          </a:solidFill>
                          <a:effectLst/>
                          <a:latin typeface="+mn-lt"/>
                        </a:rPr>
                        <a:t>0.0004707</a:t>
                      </a:r>
                    </a:p>
                  </a:txBody>
                  <a:tcPr marL="4763" marR="4763" marT="4763" marB="0" anchor="ctr"/>
                </a:tc>
                <a:tc>
                  <a:txBody>
                    <a:bodyPr/>
                    <a:lstStyle/>
                    <a:p>
                      <a:pPr algn="ctr" fontAlgn="ctr"/>
                      <a:r>
                        <a:rPr lang="en-US" sz="1400" b="0" i="0" u="none" strike="noStrike" dirty="0">
                          <a:solidFill>
                            <a:srgbClr val="333333"/>
                          </a:solidFill>
                          <a:effectLst/>
                          <a:latin typeface="+mn-lt"/>
                        </a:rPr>
                        <a:t>2.79E-05</a:t>
                      </a:r>
                    </a:p>
                  </a:txBody>
                  <a:tcPr marL="4763" marR="4763" marT="4763" marB="0" anchor="ctr"/>
                </a:tc>
                <a:tc>
                  <a:txBody>
                    <a:bodyPr/>
                    <a:lstStyle/>
                    <a:p>
                      <a:pPr algn="ctr" fontAlgn="ctr"/>
                      <a:r>
                        <a:rPr lang="en-US" sz="1400" b="0" i="0" u="none" strike="noStrike" dirty="0">
                          <a:solidFill>
                            <a:srgbClr val="333333"/>
                          </a:solidFill>
                          <a:effectLst/>
                          <a:latin typeface="+mn-lt"/>
                        </a:rPr>
                        <a:t>0.221</a:t>
                      </a:r>
                    </a:p>
                  </a:txBody>
                  <a:tcPr marL="4763" marR="4763" marT="4763" marB="0" anchor="ctr"/>
                </a:tc>
                <a:extLst>
                  <a:ext uri="{0D108BD9-81ED-4DB2-BD59-A6C34878D82A}">
                    <a16:rowId xmlns:a16="http://schemas.microsoft.com/office/drawing/2014/main" val="52287259"/>
                  </a:ext>
                </a:extLst>
              </a:tr>
            </a:tbl>
          </a:graphicData>
        </a:graphic>
      </p:graphicFrame>
      <p:sp>
        <p:nvSpPr>
          <p:cNvPr id="4" name="TextBox 3">
            <a:extLst>
              <a:ext uri="{FF2B5EF4-FFF2-40B4-BE49-F238E27FC236}">
                <a16:creationId xmlns:a16="http://schemas.microsoft.com/office/drawing/2014/main" id="{FAC71B89-8CC7-55B0-5729-CA9A7F5EFCA0}"/>
              </a:ext>
            </a:extLst>
          </p:cNvPr>
          <p:cNvSpPr txBox="1"/>
          <p:nvPr/>
        </p:nvSpPr>
        <p:spPr>
          <a:xfrm>
            <a:off x="23068771" y="14609876"/>
            <a:ext cx="1643062" cy="276999"/>
          </a:xfrm>
          <a:prstGeom prst="rect">
            <a:avLst/>
          </a:prstGeom>
          <a:noFill/>
        </p:spPr>
        <p:txBody>
          <a:bodyPr wrap="square" rtlCol="0">
            <a:spAutoFit/>
          </a:bodyPr>
          <a:lstStyle/>
          <a:p>
            <a:r>
              <a:rPr lang="en-US" sz="1200" i="1" dirty="0">
                <a:solidFill>
                  <a:srgbClr val="FF0000"/>
                </a:solidFill>
              </a:rPr>
              <a:t>Action Comics #1000</a:t>
            </a:r>
          </a:p>
        </p:txBody>
      </p:sp>
      <p:sp>
        <p:nvSpPr>
          <p:cNvPr id="5" name="TextBox 4">
            <a:extLst>
              <a:ext uri="{FF2B5EF4-FFF2-40B4-BE49-F238E27FC236}">
                <a16:creationId xmlns:a16="http://schemas.microsoft.com/office/drawing/2014/main" id="{9EC8FF85-9CF0-00B3-F226-D455B90E8A07}"/>
              </a:ext>
            </a:extLst>
          </p:cNvPr>
          <p:cNvSpPr txBox="1"/>
          <p:nvPr/>
        </p:nvSpPr>
        <p:spPr>
          <a:xfrm>
            <a:off x="23474363" y="14902264"/>
            <a:ext cx="1857375" cy="276999"/>
          </a:xfrm>
          <a:prstGeom prst="rect">
            <a:avLst/>
          </a:prstGeom>
          <a:noFill/>
        </p:spPr>
        <p:txBody>
          <a:bodyPr wrap="square" rtlCol="0">
            <a:spAutoFit/>
          </a:bodyPr>
          <a:lstStyle/>
          <a:p>
            <a:r>
              <a:rPr lang="en-US" sz="1200" i="1" dirty="0">
                <a:solidFill>
                  <a:srgbClr val="0070C0"/>
                </a:solidFill>
              </a:rPr>
              <a:t>Detective Comics #1000</a:t>
            </a:r>
          </a:p>
        </p:txBody>
      </p:sp>
      <p:sp>
        <p:nvSpPr>
          <p:cNvPr id="8" name="TextBox 7">
            <a:extLst>
              <a:ext uri="{FF2B5EF4-FFF2-40B4-BE49-F238E27FC236}">
                <a16:creationId xmlns:a16="http://schemas.microsoft.com/office/drawing/2014/main" id="{FBE52328-8611-226C-06C8-B8DB5C9BE00E}"/>
              </a:ext>
            </a:extLst>
          </p:cNvPr>
          <p:cNvSpPr txBox="1"/>
          <p:nvPr/>
        </p:nvSpPr>
        <p:spPr>
          <a:xfrm>
            <a:off x="23944262" y="15178643"/>
            <a:ext cx="1752601" cy="276999"/>
          </a:xfrm>
          <a:prstGeom prst="rect">
            <a:avLst/>
          </a:prstGeom>
          <a:noFill/>
        </p:spPr>
        <p:txBody>
          <a:bodyPr wrap="square" rtlCol="0">
            <a:spAutoFit/>
          </a:bodyPr>
          <a:lstStyle/>
          <a:p>
            <a:r>
              <a:rPr lang="en-US" sz="1200" i="1" dirty="0">
                <a:solidFill>
                  <a:srgbClr val="FFC000"/>
                </a:solidFill>
              </a:rPr>
              <a:t>Wonder Woman #750</a:t>
            </a:r>
          </a:p>
        </p:txBody>
      </p:sp>
      <p:cxnSp>
        <p:nvCxnSpPr>
          <p:cNvPr id="10" name="Straight Arrow Connector 9">
            <a:extLst>
              <a:ext uri="{FF2B5EF4-FFF2-40B4-BE49-F238E27FC236}">
                <a16:creationId xmlns:a16="http://schemas.microsoft.com/office/drawing/2014/main" id="{EEEF47CF-5D72-D45E-AE72-663621F5663A}"/>
              </a:ext>
            </a:extLst>
          </p:cNvPr>
          <p:cNvCxnSpPr>
            <a:stCxn id="4" idx="3"/>
          </p:cNvCxnSpPr>
          <p:nvPr/>
        </p:nvCxnSpPr>
        <p:spPr bwMode="auto">
          <a:xfrm flipV="1">
            <a:off x="24711833" y="14682788"/>
            <a:ext cx="969133" cy="65588"/>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866716D1-93C0-A027-D754-F2F86F0B89C4}"/>
              </a:ext>
            </a:extLst>
          </p:cNvPr>
          <p:cNvCxnSpPr>
            <a:stCxn id="5" idx="3"/>
          </p:cNvCxnSpPr>
          <p:nvPr/>
        </p:nvCxnSpPr>
        <p:spPr bwMode="auto">
          <a:xfrm flipV="1">
            <a:off x="25331738" y="14861776"/>
            <a:ext cx="881062" cy="178988"/>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7CC6E888-1757-77EF-1ED6-7B081D6F4C94}"/>
              </a:ext>
            </a:extLst>
          </p:cNvPr>
          <p:cNvCxnSpPr/>
          <p:nvPr/>
        </p:nvCxnSpPr>
        <p:spPr bwMode="auto">
          <a:xfrm>
            <a:off x="25560338" y="15317142"/>
            <a:ext cx="1047750" cy="361008"/>
          </a:xfrm>
          <a:prstGeom prst="straightConnector1">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7" name="Rectangle 10">
                <a:extLst>
                  <a:ext uri="{FF2B5EF4-FFF2-40B4-BE49-F238E27FC236}">
                    <a16:creationId xmlns:a16="http://schemas.microsoft.com/office/drawing/2014/main" id="{27C2E066-6C2C-5131-B595-8CCA5C9F25AE}"/>
                  </a:ext>
                </a:extLst>
              </p:cNvPr>
              <p:cNvSpPr>
                <a:spLocks noChangeArrowheads="1"/>
              </p:cNvSpPr>
              <p:nvPr/>
            </p:nvSpPr>
            <p:spPr bwMode="auto">
              <a:xfrm>
                <a:off x="11210925" y="7788927"/>
                <a:ext cx="7069138" cy="7389716"/>
              </a:xfrm>
              <a:prstGeom prst="rect">
                <a:avLst/>
              </a:prstGeom>
              <a:solidFill>
                <a:schemeClr val="bg1"/>
              </a:solidFill>
              <a:ln>
                <a:noFill/>
              </a:ln>
              <a:extLst>
                <a:ext uri="{91240B29-F687-4F45-9708-019B960494DF}">
                  <a14:hiddenLine w="9525">
                    <a:solidFill>
                      <a:srgbClr val="000000"/>
                    </a:solidFill>
                    <a:miter lim="800000"/>
                    <a:headEnd/>
                    <a:tailEnd/>
                  </a14:hiddenLine>
                </a:ext>
              </a:extLst>
            </p:spPr>
            <p:txBody>
              <a:bodyPr lIns="360000" tIns="360000" rIns="360000" bIns="360000"/>
              <a:lstStyle>
                <a:lvl1pPr marL="381000" indent="-381000">
                  <a:spcBef>
                    <a:spcPct val="20000"/>
                  </a:spcBef>
                  <a:buChar char="•"/>
                  <a:defRPr sz="15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13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115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9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9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9pPr>
              </a:lstStyle>
              <a:p>
                <a:pPr eaLnBrk="1" hangingPunct="1">
                  <a:lnSpc>
                    <a:spcPct val="110000"/>
                  </a:lnSpc>
                  <a:spcBef>
                    <a:spcPct val="0"/>
                  </a:spcBef>
                  <a:buFontTx/>
                  <a:buNone/>
                </a:pPr>
                <a:r>
                  <a:rPr lang="en-GB" altLang="en-US" sz="4400" b="1" dirty="0">
                    <a:solidFill>
                      <a:srgbClr val="B20039"/>
                    </a:solidFill>
                  </a:rPr>
                  <a:t>Relaunch Era Analysis</a:t>
                </a:r>
              </a:p>
              <a:p>
                <a:pPr eaLnBrk="1" hangingPunct="1">
                  <a:spcBef>
                    <a:spcPct val="50000"/>
                  </a:spcBef>
                  <a:buSzPct val="60000"/>
                  <a:buFont typeface="Monotype Sorts" pitchFamily="2" charset="2"/>
                  <a:buChar char="n"/>
                </a:pPr>
                <a:r>
                  <a:rPr lang="en-US" altLang="en-US" sz="2400" dirty="0">
                    <a:solidFill>
                      <a:srgbClr val="000000"/>
                    </a:solidFill>
                  </a:rPr>
                  <a:t>In September 2011, DC decided to relaunch all their titles after the </a:t>
                </a:r>
                <a:r>
                  <a:rPr lang="en-US" altLang="en-US" sz="2400" i="1" dirty="0">
                    <a:solidFill>
                      <a:srgbClr val="000000"/>
                    </a:solidFill>
                  </a:rPr>
                  <a:t>Flashpoint</a:t>
                </a:r>
                <a:r>
                  <a:rPr lang="en-US" altLang="en-US" sz="2400" dirty="0">
                    <a:solidFill>
                      <a:srgbClr val="000000"/>
                    </a:solidFill>
                  </a:rPr>
                  <a:t> event in the era they would call the </a:t>
                </a:r>
                <a:r>
                  <a:rPr lang="en-US" altLang="en-US" sz="2400" i="1" dirty="0">
                    <a:solidFill>
                      <a:srgbClr val="000000"/>
                    </a:solidFill>
                  </a:rPr>
                  <a:t>New 52</a:t>
                </a:r>
                <a:r>
                  <a:rPr lang="en-US" altLang="en-US" sz="2400" dirty="0">
                    <a:solidFill>
                      <a:srgbClr val="000000"/>
                    </a:solidFill>
                  </a:rPr>
                  <a:t>. </a:t>
                </a:r>
              </a:p>
              <a:p>
                <a:pPr eaLnBrk="1" hangingPunct="1">
                  <a:spcBef>
                    <a:spcPct val="50000"/>
                  </a:spcBef>
                  <a:buSzPct val="60000"/>
                  <a:buFont typeface="Monotype Sorts" pitchFamily="2" charset="2"/>
                  <a:buChar char="n"/>
                </a:pPr>
                <a:r>
                  <a:rPr lang="en-US" altLang="en-US" sz="2400" dirty="0">
                    <a:solidFill>
                      <a:srgbClr val="000000"/>
                    </a:solidFill>
                  </a:rPr>
                  <a:t>The </a:t>
                </a:r>
                <a:r>
                  <a:rPr lang="en-US" altLang="en-US" sz="2400" i="1" dirty="0">
                    <a:solidFill>
                      <a:srgbClr val="000000"/>
                    </a:solidFill>
                  </a:rPr>
                  <a:t>New 52 </a:t>
                </a:r>
                <a:r>
                  <a:rPr lang="en-US" altLang="en-US" sz="2400" dirty="0">
                    <a:solidFill>
                      <a:srgbClr val="000000"/>
                    </a:solidFill>
                  </a:rPr>
                  <a:t>created a fresh slate for the writers that was not entirely restricted by the past 75 years of continuity.</a:t>
                </a:r>
              </a:p>
              <a:p>
                <a:pPr eaLnBrk="1" hangingPunct="1">
                  <a:spcBef>
                    <a:spcPct val="50000"/>
                  </a:spcBef>
                  <a:buSzPct val="60000"/>
                  <a:buFont typeface="Monotype Sorts" pitchFamily="2" charset="2"/>
                  <a:buChar char="n"/>
                </a:pPr>
                <a:r>
                  <a:rPr lang="en-US" altLang="en-US" sz="2400" dirty="0">
                    <a:solidFill>
                      <a:srgbClr val="000000"/>
                    </a:solidFill>
                  </a:rPr>
                  <a:t>After around five years, the company folded back in the original (pre-</a:t>
                </a:r>
                <a:r>
                  <a:rPr lang="en-US" altLang="en-US" sz="2400" i="1" dirty="0">
                    <a:solidFill>
                      <a:srgbClr val="000000"/>
                    </a:solidFill>
                  </a:rPr>
                  <a:t>New</a:t>
                </a:r>
                <a:r>
                  <a:rPr lang="en-US" altLang="en-US" sz="2400" dirty="0">
                    <a:solidFill>
                      <a:srgbClr val="000000"/>
                    </a:solidFill>
                  </a:rPr>
                  <a:t> </a:t>
                </a:r>
                <a:r>
                  <a:rPr lang="en-US" altLang="en-US" sz="2400" i="1" dirty="0">
                    <a:solidFill>
                      <a:srgbClr val="000000"/>
                    </a:solidFill>
                  </a:rPr>
                  <a:t>52</a:t>
                </a:r>
                <a:r>
                  <a:rPr lang="en-US" altLang="en-US" sz="2400" dirty="0">
                    <a:solidFill>
                      <a:srgbClr val="000000"/>
                    </a:solidFill>
                  </a:rPr>
                  <a:t>) continuity in May 2016 after the </a:t>
                </a:r>
                <a:r>
                  <a:rPr lang="en-US" altLang="en-US" sz="2400" i="1" dirty="0">
                    <a:solidFill>
                      <a:srgbClr val="000000"/>
                    </a:solidFill>
                  </a:rPr>
                  <a:t>Convergence</a:t>
                </a:r>
                <a:r>
                  <a:rPr lang="en-US" altLang="en-US" sz="2400" dirty="0">
                    <a:solidFill>
                      <a:srgbClr val="000000"/>
                    </a:solidFill>
                  </a:rPr>
                  <a:t> event into a new relaunch called </a:t>
                </a:r>
                <a:r>
                  <a:rPr lang="en-US" altLang="en-US" sz="2400" i="1" dirty="0">
                    <a:solidFill>
                      <a:srgbClr val="000000"/>
                    </a:solidFill>
                  </a:rPr>
                  <a:t>Rebirth</a:t>
                </a:r>
                <a:r>
                  <a:rPr lang="en-US" altLang="en-US" sz="2400" dirty="0">
                    <a:solidFill>
                      <a:srgbClr val="000000"/>
                    </a:solidFill>
                  </a:rPr>
                  <a:t>.</a:t>
                </a:r>
              </a:p>
              <a:p>
                <a:pPr eaLnBrk="1" hangingPunct="1">
                  <a:spcBef>
                    <a:spcPct val="50000"/>
                  </a:spcBef>
                  <a:buSzPct val="60000"/>
                  <a:buFont typeface="Monotype Sorts" pitchFamily="2" charset="2"/>
                  <a:buChar char="n"/>
                </a:pPr>
                <a:r>
                  <a:rPr lang="en-US" altLang="en-US" sz="2400" dirty="0">
                    <a:solidFill>
                      <a:srgbClr val="000000"/>
                    </a:solidFill>
                  </a:rPr>
                  <a:t>The following hypothesis tests were done to examine the effects of the relaunches on units sold each month.</a:t>
                </a:r>
              </a:p>
              <a:p>
                <a:pPr marL="0" indent="0" eaLnBrk="1" hangingPunct="1">
                  <a:spcBef>
                    <a:spcPct val="50000"/>
                  </a:spcBef>
                  <a:buSzPct val="60000"/>
                  <a:buNone/>
                </a:pPr>
                <a:r>
                  <a:rPr lang="en-US" altLang="en-US" sz="2400" dirty="0">
                    <a:solidFill>
                      <a:srgbClr val="000000"/>
                    </a:solidFill>
                  </a:rPr>
                  <a:t>Null Hypothesis:</a:t>
                </a:r>
              </a:p>
              <a:p>
                <a:pPr eaLnBrk="1" hangingPunct="1">
                  <a:spcBef>
                    <a:spcPct val="50000"/>
                  </a:spcBef>
                  <a:buSzPct val="60000"/>
                  <a:buFont typeface="Monotype Sorts" pitchFamily="2" charset="2"/>
                  <a:buChar char="n"/>
                </a:pPr>
                <a14:m>
                  <m:oMath xmlns:m="http://schemas.openxmlformats.org/officeDocument/2006/math">
                    <m:sSub>
                      <m:sSubPr>
                        <m:ctrlPr>
                          <a:rPr lang="en-US" altLang="en-US" sz="2400" i="1" smtClean="0">
                            <a:solidFill>
                              <a:srgbClr val="000000"/>
                            </a:solidFill>
                            <a:latin typeface="Cambria Math" panose="02040503050406030204" pitchFamily="18" charset="0"/>
                          </a:rPr>
                        </m:ctrlPr>
                      </m:sSubPr>
                      <m:e>
                        <m:r>
                          <a:rPr lang="en-US" altLang="en-US" sz="2400" i="1" smtClean="0">
                            <a:solidFill>
                              <a:srgbClr val="000000"/>
                            </a:solidFill>
                            <a:latin typeface="Cambria Math" panose="02040503050406030204" pitchFamily="18" charset="0"/>
                            <a:ea typeface="Cambria Math" panose="02040503050406030204" pitchFamily="18" charset="0"/>
                          </a:rPr>
                          <m:t>𝜇</m:t>
                        </m:r>
                      </m:e>
                      <m:sub>
                        <m:r>
                          <a:rPr lang="en-US" altLang="en-US" sz="2400" b="0" i="1" smtClean="0">
                            <a:solidFill>
                              <a:srgbClr val="000000"/>
                            </a:solidFill>
                            <a:latin typeface="Cambria Math" panose="02040503050406030204" pitchFamily="18" charset="0"/>
                          </a:rPr>
                          <m:t>𝐹𝑖𝑟𝑠𝑡</m:t>
                        </m:r>
                        <m:r>
                          <a:rPr lang="en-US" altLang="en-US" sz="2400" b="0" i="1" smtClean="0">
                            <a:solidFill>
                              <a:srgbClr val="000000"/>
                            </a:solidFill>
                            <a:latin typeface="Cambria Math" panose="02040503050406030204" pitchFamily="18" charset="0"/>
                          </a:rPr>
                          <m:t> </m:t>
                        </m:r>
                        <m:r>
                          <a:rPr lang="en-US" altLang="en-US" sz="2400" b="0" i="1" smtClean="0">
                            <a:solidFill>
                              <a:srgbClr val="000000"/>
                            </a:solidFill>
                            <a:latin typeface="Cambria Math" panose="02040503050406030204" pitchFamily="18" charset="0"/>
                          </a:rPr>
                          <m:t>𝐸𝑟𝑎</m:t>
                        </m:r>
                        <m:r>
                          <a:rPr lang="en-US" altLang="en-US" sz="2400" b="0" i="1" smtClean="0">
                            <a:solidFill>
                              <a:srgbClr val="000000"/>
                            </a:solidFill>
                            <a:latin typeface="Cambria Math" panose="02040503050406030204" pitchFamily="18" charset="0"/>
                          </a:rPr>
                          <m:t> </m:t>
                        </m:r>
                        <m:r>
                          <a:rPr lang="en-US" altLang="en-US" sz="2400" b="0" i="1" smtClean="0">
                            <a:solidFill>
                              <a:srgbClr val="000000"/>
                            </a:solidFill>
                            <a:latin typeface="Cambria Math" panose="02040503050406030204" pitchFamily="18" charset="0"/>
                          </a:rPr>
                          <m:t>𝑈𝑛𝑖𝑡𝑠</m:t>
                        </m:r>
                      </m:sub>
                    </m:sSub>
                    <m:r>
                      <a:rPr lang="en-US" altLang="en-US" sz="2400" b="0" i="1" smtClean="0">
                        <a:solidFill>
                          <a:srgbClr val="000000"/>
                        </a:solidFill>
                        <a:latin typeface="Cambria Math" panose="02040503050406030204" pitchFamily="18" charset="0"/>
                      </a:rPr>
                      <m:t>=</m:t>
                    </m:r>
                    <m:sSub>
                      <m:sSubPr>
                        <m:ctrlPr>
                          <a:rPr lang="en-US" altLang="en-US" sz="2400" b="0" i="1" smtClean="0">
                            <a:solidFill>
                              <a:srgbClr val="000000"/>
                            </a:solidFill>
                            <a:latin typeface="Cambria Math" panose="02040503050406030204" pitchFamily="18" charset="0"/>
                          </a:rPr>
                        </m:ctrlPr>
                      </m:sSubPr>
                      <m:e>
                        <m:r>
                          <a:rPr lang="en-US" altLang="en-US" sz="2400" b="0" i="1" smtClean="0">
                            <a:solidFill>
                              <a:srgbClr val="000000"/>
                            </a:solidFill>
                            <a:latin typeface="Cambria Math" panose="02040503050406030204" pitchFamily="18" charset="0"/>
                            <a:ea typeface="Cambria Math" panose="02040503050406030204" pitchFamily="18" charset="0"/>
                          </a:rPr>
                          <m:t>𝜇</m:t>
                        </m:r>
                      </m:e>
                      <m:sub>
                        <m:r>
                          <a:rPr lang="en-US" altLang="en-US" sz="2400" b="0" i="1" smtClean="0">
                            <a:solidFill>
                              <a:srgbClr val="000000"/>
                            </a:solidFill>
                            <a:latin typeface="Cambria Math" panose="02040503050406030204" pitchFamily="18" charset="0"/>
                          </a:rPr>
                          <m:t>𝑆𝑒𝑐𝑜𝑛𝑑</m:t>
                        </m:r>
                        <m:r>
                          <a:rPr lang="en-US" altLang="en-US" sz="2400" b="0" i="1" smtClean="0">
                            <a:solidFill>
                              <a:srgbClr val="000000"/>
                            </a:solidFill>
                            <a:latin typeface="Cambria Math" panose="02040503050406030204" pitchFamily="18" charset="0"/>
                          </a:rPr>
                          <m:t> </m:t>
                        </m:r>
                        <m:r>
                          <a:rPr lang="en-US" altLang="en-US" sz="2400" b="0" i="1" smtClean="0">
                            <a:solidFill>
                              <a:srgbClr val="000000"/>
                            </a:solidFill>
                            <a:latin typeface="Cambria Math" panose="02040503050406030204" pitchFamily="18" charset="0"/>
                          </a:rPr>
                          <m:t>𝐸𝑟𝑎</m:t>
                        </m:r>
                        <m:r>
                          <a:rPr lang="en-US" altLang="en-US" sz="2400" b="0" i="1" smtClean="0">
                            <a:solidFill>
                              <a:srgbClr val="000000"/>
                            </a:solidFill>
                            <a:latin typeface="Cambria Math" panose="02040503050406030204" pitchFamily="18" charset="0"/>
                          </a:rPr>
                          <m:t> </m:t>
                        </m:r>
                        <m:r>
                          <a:rPr lang="en-US" altLang="en-US" sz="2400" b="0" i="1" smtClean="0">
                            <a:solidFill>
                              <a:srgbClr val="000000"/>
                            </a:solidFill>
                            <a:latin typeface="Cambria Math" panose="02040503050406030204" pitchFamily="18" charset="0"/>
                          </a:rPr>
                          <m:t>𝑈𝑛𝑖𝑡𝑠</m:t>
                        </m:r>
                      </m:sub>
                    </m:sSub>
                  </m:oMath>
                </a14:m>
                <a:endParaRPr lang="en-US" altLang="en-US" sz="2400" dirty="0">
                  <a:solidFill>
                    <a:srgbClr val="000000"/>
                  </a:solidFill>
                </a:endParaRPr>
              </a:p>
              <a:p>
                <a:pPr marL="0" indent="0" eaLnBrk="1" hangingPunct="1">
                  <a:spcBef>
                    <a:spcPct val="50000"/>
                  </a:spcBef>
                  <a:buSzPct val="60000"/>
                  <a:buNone/>
                </a:pPr>
                <a:r>
                  <a:rPr lang="en-US" altLang="en-US" sz="2400" dirty="0">
                    <a:solidFill>
                      <a:srgbClr val="000000"/>
                    </a:solidFill>
                  </a:rPr>
                  <a:t>Alternative Hypothesis:</a:t>
                </a:r>
                <a:endParaRPr lang="en-US" altLang="en-US" sz="400" dirty="0">
                  <a:solidFill>
                    <a:srgbClr val="000000"/>
                  </a:solidFill>
                </a:endParaRPr>
              </a:p>
              <a:p>
                <a:pPr eaLnBrk="1" hangingPunct="1">
                  <a:spcBef>
                    <a:spcPct val="50000"/>
                  </a:spcBef>
                  <a:buSzPct val="60000"/>
                  <a:buFont typeface="Monotype Sorts" pitchFamily="2" charset="2"/>
                  <a:buChar char="n"/>
                </a:pPr>
                <a14:m>
                  <m:oMath xmlns:m="http://schemas.openxmlformats.org/officeDocument/2006/math">
                    <m:sSub>
                      <m:sSubPr>
                        <m:ctrlPr>
                          <a:rPr lang="en-US" altLang="en-US" sz="2400" i="1" smtClean="0">
                            <a:solidFill>
                              <a:srgbClr val="000000"/>
                            </a:solidFill>
                            <a:latin typeface="Cambria Math" panose="02040503050406030204" pitchFamily="18" charset="0"/>
                          </a:rPr>
                        </m:ctrlPr>
                      </m:sSubPr>
                      <m:e>
                        <m:r>
                          <a:rPr lang="en-US" altLang="en-US" sz="2400" i="1" smtClean="0">
                            <a:solidFill>
                              <a:srgbClr val="000000"/>
                            </a:solidFill>
                            <a:latin typeface="Cambria Math" panose="02040503050406030204" pitchFamily="18" charset="0"/>
                            <a:ea typeface="Cambria Math" panose="02040503050406030204" pitchFamily="18" charset="0"/>
                          </a:rPr>
                          <m:t>𝜇</m:t>
                        </m:r>
                      </m:e>
                      <m:sub>
                        <m:r>
                          <a:rPr lang="en-US" altLang="en-US" sz="2400" b="0" i="1" smtClean="0">
                            <a:solidFill>
                              <a:srgbClr val="000000"/>
                            </a:solidFill>
                            <a:latin typeface="Cambria Math" panose="02040503050406030204" pitchFamily="18" charset="0"/>
                          </a:rPr>
                          <m:t>𝐹𝑖𝑟𝑠𝑡</m:t>
                        </m:r>
                        <m:r>
                          <a:rPr lang="en-US" altLang="en-US" sz="2400" b="0" i="1" smtClean="0">
                            <a:solidFill>
                              <a:srgbClr val="000000"/>
                            </a:solidFill>
                            <a:latin typeface="Cambria Math" panose="02040503050406030204" pitchFamily="18" charset="0"/>
                          </a:rPr>
                          <m:t> </m:t>
                        </m:r>
                        <m:r>
                          <a:rPr lang="en-US" altLang="en-US" sz="2400" b="0" i="1" smtClean="0">
                            <a:solidFill>
                              <a:srgbClr val="000000"/>
                            </a:solidFill>
                            <a:latin typeface="Cambria Math" panose="02040503050406030204" pitchFamily="18" charset="0"/>
                          </a:rPr>
                          <m:t>𝐸𝑟𝑎</m:t>
                        </m:r>
                        <m:r>
                          <a:rPr lang="en-US" altLang="en-US" sz="2400" b="0" i="1" smtClean="0">
                            <a:solidFill>
                              <a:srgbClr val="000000"/>
                            </a:solidFill>
                            <a:latin typeface="Cambria Math" panose="02040503050406030204" pitchFamily="18" charset="0"/>
                          </a:rPr>
                          <m:t> </m:t>
                        </m:r>
                        <m:r>
                          <a:rPr lang="en-US" altLang="en-US" sz="2400" b="0" i="1" smtClean="0">
                            <a:solidFill>
                              <a:srgbClr val="000000"/>
                            </a:solidFill>
                            <a:latin typeface="Cambria Math" panose="02040503050406030204" pitchFamily="18" charset="0"/>
                          </a:rPr>
                          <m:t>𝑈𝑛𝑖𝑡𝑠</m:t>
                        </m:r>
                      </m:sub>
                    </m:sSub>
                    <m:r>
                      <a:rPr lang="en-US" altLang="en-US" sz="2400" i="1">
                        <a:solidFill>
                          <a:srgbClr val="000000"/>
                        </a:solidFill>
                        <a:latin typeface="Cambria Math" panose="02040503050406030204" pitchFamily="18" charset="0"/>
                        <a:ea typeface="Cambria Math" panose="02040503050406030204" pitchFamily="18" charset="0"/>
                      </a:rPr>
                      <m:t>≠</m:t>
                    </m:r>
                    <m:sSub>
                      <m:sSubPr>
                        <m:ctrlPr>
                          <a:rPr lang="en-US" altLang="en-US" sz="2400" b="0" i="1" smtClean="0">
                            <a:solidFill>
                              <a:srgbClr val="000000"/>
                            </a:solidFill>
                            <a:latin typeface="Cambria Math" panose="02040503050406030204" pitchFamily="18" charset="0"/>
                          </a:rPr>
                        </m:ctrlPr>
                      </m:sSubPr>
                      <m:e>
                        <m:r>
                          <a:rPr lang="en-US" altLang="en-US" sz="2400" b="0" i="1" smtClean="0">
                            <a:solidFill>
                              <a:srgbClr val="000000"/>
                            </a:solidFill>
                            <a:latin typeface="Cambria Math" panose="02040503050406030204" pitchFamily="18" charset="0"/>
                            <a:ea typeface="Cambria Math" panose="02040503050406030204" pitchFamily="18" charset="0"/>
                          </a:rPr>
                          <m:t>𝜇</m:t>
                        </m:r>
                      </m:e>
                      <m:sub>
                        <m:r>
                          <a:rPr lang="en-US" altLang="en-US" sz="2400" b="0" i="1" smtClean="0">
                            <a:solidFill>
                              <a:srgbClr val="000000"/>
                            </a:solidFill>
                            <a:latin typeface="Cambria Math" panose="02040503050406030204" pitchFamily="18" charset="0"/>
                          </a:rPr>
                          <m:t>𝑆𝑒𝑐𝑜𝑛𝑑</m:t>
                        </m:r>
                        <m:r>
                          <a:rPr lang="en-US" altLang="en-US" sz="2400" b="0" i="1" smtClean="0">
                            <a:solidFill>
                              <a:srgbClr val="000000"/>
                            </a:solidFill>
                            <a:latin typeface="Cambria Math" panose="02040503050406030204" pitchFamily="18" charset="0"/>
                          </a:rPr>
                          <m:t> </m:t>
                        </m:r>
                        <m:r>
                          <a:rPr lang="en-US" altLang="en-US" sz="2400" b="0" i="1" smtClean="0">
                            <a:solidFill>
                              <a:srgbClr val="000000"/>
                            </a:solidFill>
                            <a:latin typeface="Cambria Math" panose="02040503050406030204" pitchFamily="18" charset="0"/>
                          </a:rPr>
                          <m:t>𝐸𝑟𝑎</m:t>
                        </m:r>
                        <m:r>
                          <a:rPr lang="en-US" altLang="en-US" sz="2400" b="0" i="1" smtClean="0">
                            <a:solidFill>
                              <a:srgbClr val="000000"/>
                            </a:solidFill>
                            <a:latin typeface="Cambria Math" panose="02040503050406030204" pitchFamily="18" charset="0"/>
                          </a:rPr>
                          <m:t> </m:t>
                        </m:r>
                        <m:r>
                          <a:rPr lang="en-US" altLang="en-US" sz="2400" b="0" i="1" smtClean="0">
                            <a:solidFill>
                              <a:srgbClr val="000000"/>
                            </a:solidFill>
                            <a:latin typeface="Cambria Math" panose="02040503050406030204" pitchFamily="18" charset="0"/>
                          </a:rPr>
                          <m:t>𝑈𝑛𝑖𝑡𝑠</m:t>
                        </m:r>
                      </m:sub>
                    </m:sSub>
                  </m:oMath>
                </a14:m>
                <a:endParaRPr lang="en-US" altLang="en-US" sz="2400" dirty="0">
                  <a:solidFill>
                    <a:srgbClr val="000000"/>
                  </a:solidFill>
                </a:endParaRPr>
              </a:p>
            </p:txBody>
          </p:sp>
        </mc:Choice>
        <mc:Fallback>
          <p:sp>
            <p:nvSpPr>
              <p:cNvPr id="17" name="Rectangle 10">
                <a:extLst>
                  <a:ext uri="{FF2B5EF4-FFF2-40B4-BE49-F238E27FC236}">
                    <a16:creationId xmlns:a16="http://schemas.microsoft.com/office/drawing/2014/main" id="{27C2E066-6C2C-5131-B595-8CCA5C9F25AE}"/>
                  </a:ext>
                </a:extLst>
              </p:cNvPr>
              <p:cNvSpPr>
                <a:spLocks noRot="1" noChangeAspect="1" noMove="1" noResize="1" noEditPoints="1" noAdjustHandles="1" noChangeArrowheads="1" noChangeShapeType="1" noTextEdit="1"/>
              </p:cNvSpPr>
              <p:nvPr/>
            </p:nvSpPr>
            <p:spPr bwMode="auto">
              <a:xfrm>
                <a:off x="11210925" y="7788927"/>
                <a:ext cx="7069138" cy="7389716"/>
              </a:xfrm>
              <a:prstGeom prst="rect">
                <a:avLst/>
              </a:prstGeom>
              <a:blipFill>
                <a:blip r:embed="rId13"/>
                <a:stretch>
                  <a:fillRect b="-2021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B2FF5A22-213C-9284-38E4-D782A59B45A2}"/>
              </a:ext>
            </a:extLst>
          </p:cNvPr>
          <p:cNvCxnSpPr/>
          <p:nvPr/>
        </p:nvCxnSpPr>
        <p:spPr bwMode="auto">
          <a:xfrm flipV="1">
            <a:off x="22280581" y="15873411"/>
            <a:ext cx="0" cy="247652"/>
          </a:xfrm>
          <a:prstGeom prst="line">
            <a:avLst/>
          </a:prstGeom>
          <a:ln>
            <a:solidFill>
              <a:srgbClr val="C00000"/>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F8183F38-2019-EC8B-D3D1-2346FBA01205}"/>
              </a:ext>
            </a:extLst>
          </p:cNvPr>
          <p:cNvCxnSpPr/>
          <p:nvPr/>
        </p:nvCxnSpPr>
        <p:spPr bwMode="auto">
          <a:xfrm flipV="1">
            <a:off x="24765000" y="15730536"/>
            <a:ext cx="0" cy="285750"/>
          </a:xfrm>
          <a:prstGeom prst="line">
            <a:avLst/>
          </a:prstGeom>
          <a:ln>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5F10F82B-BC7D-5476-FD8A-EC3AB24EBDDE}"/>
              </a:ext>
            </a:extLst>
          </p:cNvPr>
          <p:cNvSpPr txBox="1"/>
          <p:nvPr/>
        </p:nvSpPr>
        <p:spPr>
          <a:xfrm>
            <a:off x="21664997" y="15678150"/>
            <a:ext cx="1264387" cy="276999"/>
          </a:xfrm>
          <a:prstGeom prst="rect">
            <a:avLst/>
          </a:prstGeom>
          <a:noFill/>
        </p:spPr>
        <p:txBody>
          <a:bodyPr wrap="square" rtlCol="0">
            <a:spAutoFit/>
          </a:bodyPr>
          <a:lstStyle/>
          <a:p>
            <a:r>
              <a:rPr lang="en-US" sz="1200" i="1" dirty="0">
                <a:solidFill>
                  <a:srgbClr val="C00000"/>
                </a:solidFill>
              </a:rPr>
              <a:t>New 52 Launch</a:t>
            </a:r>
          </a:p>
        </p:txBody>
      </p:sp>
      <p:sp>
        <p:nvSpPr>
          <p:cNvPr id="31" name="TextBox 30">
            <a:extLst>
              <a:ext uri="{FF2B5EF4-FFF2-40B4-BE49-F238E27FC236}">
                <a16:creationId xmlns:a16="http://schemas.microsoft.com/office/drawing/2014/main" id="{A16254F1-9FE3-2472-082A-53A3DF07709E}"/>
              </a:ext>
            </a:extLst>
          </p:cNvPr>
          <p:cNvSpPr txBox="1"/>
          <p:nvPr/>
        </p:nvSpPr>
        <p:spPr>
          <a:xfrm>
            <a:off x="24176373" y="15497646"/>
            <a:ext cx="1264387" cy="276999"/>
          </a:xfrm>
          <a:prstGeom prst="rect">
            <a:avLst/>
          </a:prstGeom>
          <a:noFill/>
        </p:spPr>
        <p:txBody>
          <a:bodyPr wrap="square" rtlCol="0">
            <a:spAutoFit/>
          </a:bodyPr>
          <a:lstStyle/>
          <a:p>
            <a:r>
              <a:rPr lang="en-US" sz="1200" i="1" dirty="0">
                <a:solidFill>
                  <a:srgbClr val="C00000"/>
                </a:solidFill>
              </a:rPr>
              <a:t>Rebirth Launch</a:t>
            </a:r>
          </a:p>
        </p:txBody>
      </p:sp>
      <mc:AlternateContent xmlns:mc="http://schemas.openxmlformats.org/markup-compatibility/2006">
        <mc:Choice xmlns:a14="http://schemas.microsoft.com/office/drawing/2010/main" Requires="a14">
          <p:sp>
            <p:nvSpPr>
              <p:cNvPr id="32" name="Rectangle 10">
                <a:extLst>
                  <a:ext uri="{FF2B5EF4-FFF2-40B4-BE49-F238E27FC236}">
                    <a16:creationId xmlns:a16="http://schemas.microsoft.com/office/drawing/2014/main" id="{9A5EB96E-054F-C113-E885-30736409B0DA}"/>
                  </a:ext>
                </a:extLst>
              </p:cNvPr>
              <p:cNvSpPr>
                <a:spLocks noChangeArrowheads="1"/>
              </p:cNvSpPr>
              <p:nvPr/>
            </p:nvSpPr>
            <p:spPr bwMode="auto">
              <a:xfrm>
                <a:off x="19939794" y="7786333"/>
                <a:ext cx="7069138" cy="6131772"/>
              </a:xfrm>
              <a:prstGeom prst="rect">
                <a:avLst/>
              </a:prstGeom>
              <a:solidFill>
                <a:schemeClr val="bg1"/>
              </a:solidFill>
              <a:ln>
                <a:noFill/>
              </a:ln>
              <a:extLst>
                <a:ext uri="{91240B29-F687-4F45-9708-019B960494DF}">
                  <a14:hiddenLine w="9525">
                    <a:solidFill>
                      <a:srgbClr val="000000"/>
                    </a:solidFill>
                    <a:miter lim="800000"/>
                    <a:headEnd/>
                    <a:tailEnd/>
                  </a14:hiddenLine>
                </a:ext>
              </a:extLst>
            </p:spPr>
            <p:txBody>
              <a:bodyPr lIns="360000" tIns="360000" rIns="360000" bIns="360000"/>
              <a:lstStyle>
                <a:lvl1pPr marL="381000" indent="-381000">
                  <a:spcBef>
                    <a:spcPct val="20000"/>
                  </a:spcBef>
                  <a:buChar char="•"/>
                  <a:defRPr sz="15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13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115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9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9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9pPr>
              </a:lstStyle>
              <a:p>
                <a:pPr eaLnBrk="1" hangingPunct="1">
                  <a:lnSpc>
                    <a:spcPct val="110000"/>
                  </a:lnSpc>
                  <a:spcBef>
                    <a:spcPct val="0"/>
                  </a:spcBef>
                  <a:buFontTx/>
                  <a:buNone/>
                </a:pPr>
                <a:r>
                  <a:rPr lang="en-GB" altLang="en-US" sz="4000" b="1" dirty="0">
                    <a:solidFill>
                      <a:srgbClr val="B20039"/>
                    </a:solidFill>
                  </a:rPr>
                  <a:t>Character Sales Analysis</a:t>
                </a:r>
                <a:endParaRPr lang="en-US" altLang="en-US" sz="2400" dirty="0">
                  <a:solidFill>
                    <a:srgbClr val="000000"/>
                  </a:solidFill>
                </a:endParaRPr>
              </a:p>
              <a:p>
                <a:pPr eaLnBrk="1" hangingPunct="1">
                  <a:spcBef>
                    <a:spcPct val="50000"/>
                  </a:spcBef>
                  <a:buSzPct val="60000"/>
                  <a:buFont typeface="Monotype Sorts" pitchFamily="2" charset="2"/>
                  <a:buChar char="n"/>
                </a:pPr>
                <a:r>
                  <a:rPr lang="en-US" altLang="en-US" sz="2400" dirty="0">
                    <a:solidFill>
                      <a:srgbClr val="000000"/>
                    </a:solidFill>
                  </a:rPr>
                  <a:t>The following hypothesis tests compare the effects of the relaunches on the five highest selling characters: Batman, Superman, Wonder Woman, the Flash (Barry Allen), and Nightwing.</a:t>
                </a:r>
              </a:p>
              <a:p>
                <a:pPr eaLnBrk="1" hangingPunct="1">
                  <a:spcBef>
                    <a:spcPct val="50000"/>
                  </a:spcBef>
                  <a:buSzPct val="60000"/>
                  <a:buFont typeface="Monotype Sorts" pitchFamily="2" charset="2"/>
                  <a:buChar char="n"/>
                </a:pPr>
                <a:r>
                  <a:rPr lang="en-US" altLang="en-US" sz="2400" dirty="0">
                    <a:solidFill>
                      <a:srgbClr val="000000"/>
                    </a:solidFill>
                  </a:rPr>
                  <a:t>Each averaged over $400,000 from 2008 to 2020.</a:t>
                </a:r>
              </a:p>
              <a:p>
                <a:pPr marL="0" indent="0" eaLnBrk="1" hangingPunct="1">
                  <a:spcBef>
                    <a:spcPct val="50000"/>
                  </a:spcBef>
                  <a:buSzPct val="60000"/>
                  <a:buNone/>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Null Hypothesis:</a:t>
                </a:r>
                <a:endParaRPr kumimoji="0" lang="en-US" altLang="en-US" sz="2400" b="0" u="none" strike="noStrike" kern="1200" cap="none" spc="0" normalizeH="0" noProof="0" dirty="0">
                  <a:ln>
                    <a:noFill/>
                  </a:ln>
                  <a:solidFill>
                    <a:srgbClr val="000000"/>
                  </a:solidFill>
                  <a:effectLst/>
                  <a:uLnTx/>
                  <a:uFillTx/>
                  <a:cs typeface="+mn-cs"/>
                </a:endParaRPr>
              </a:p>
              <a:p>
                <a:pPr eaLnBrk="1" hangingPunct="1">
                  <a:spcBef>
                    <a:spcPct val="50000"/>
                  </a:spcBef>
                  <a:buSzPct val="60000"/>
                  <a:buFont typeface="Monotype Sorts" pitchFamily="2" charset="2"/>
                  <a:buChar char="n"/>
                </a:pPr>
                <a14:m>
                  <m:oMath xmlns:m="http://schemas.openxmlformats.org/officeDocument/2006/math">
                    <m:sSub>
                      <m:sSubPr>
                        <m:ctrlP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𝜇</m:t>
                        </m:r>
                      </m:e>
                      <m:sub>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𝐹𝑖𝑟𝑠𝑡</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𝐸𝑟𝑎</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𝐶h𝑎𝑟𝑎𝑐𝑡𝑒𝑟</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𝑆𝑎𝑙𝑒𝑠</m:t>
                        </m:r>
                      </m:sub>
                    </m:sSub>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sSub>
                      <m:sSubPr>
                        <m:ctrlP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𝜇</m:t>
                        </m:r>
                      </m:e>
                      <m:sub>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𝑆𝑒𝑐𝑜𝑛𝑑</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𝐸𝑟𝑎</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𝐶h𝑎𝑟𝑎𝑐𝑡𝑒𝑟</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𝑆𝑎𝑙𝑒𝑠</m:t>
                        </m:r>
                      </m:sub>
                    </m:sSub>
                  </m:oMath>
                </a14:m>
                <a:endPar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100000"/>
                  </a:lnSpc>
                  <a:spcBef>
                    <a:spcPct val="50000"/>
                  </a:spcBef>
                  <a:spcAft>
                    <a:spcPct val="0"/>
                  </a:spcAft>
                  <a:buClrTx/>
                  <a:buSzPct val="60000"/>
                  <a:buFontTx/>
                  <a:buNone/>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Alternative Hypothesis:</a:t>
                </a:r>
                <a:endParaRPr kumimoji="0" lang="en-US" altLang="en-US" sz="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100000"/>
                  </a:lnSpc>
                  <a:spcBef>
                    <a:spcPct val="50000"/>
                  </a:spcBef>
                  <a:spcAft>
                    <a:spcPct val="0"/>
                  </a:spcAft>
                  <a:buClrTx/>
                  <a:buSzPct val="60000"/>
                  <a:buFont typeface="Monotype Sorts" pitchFamily="2" charset="2"/>
                  <a:buChar char="n"/>
                  <a:tabLst/>
                  <a:defRPr/>
                </a:pPr>
                <a14:m>
                  <m:oMath xmlns:m="http://schemas.openxmlformats.org/officeDocument/2006/math">
                    <m:sSub>
                      <m:sSubPr>
                        <m:ctrlP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𝜇</m:t>
                        </m:r>
                      </m:e>
                      <m:sub>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𝐹𝑖𝑟𝑠𝑡</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𝐸𝑟𝑎</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𝐶h𝑎𝑟𝑎𝑐𝑡𝑒𝑟</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𝑆𝑎𝑙𝑒𝑠</m:t>
                        </m:r>
                      </m:sub>
                    </m:sSub>
                    <m:r>
                      <a:rPr kumimoji="0" lang="en-US" alt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𝜇</m:t>
                        </m:r>
                      </m:e>
                      <m:sub>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𝑆𝑒𝑐𝑜𝑛𝑑</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𝐸𝑟𝑎</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𝐶h𝑎𝑟𝑎𝑐𝑡𝑒𝑟</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en-US"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𝑆𝑎𝑙𝑒𝑠</m:t>
                        </m:r>
                      </m:sub>
                    </m:sSub>
                  </m:oMath>
                </a14:m>
                <a:endParaRPr lang="en-US" altLang="en-US" sz="2400" dirty="0">
                  <a:solidFill>
                    <a:srgbClr val="000000"/>
                  </a:solidFill>
                </a:endParaRPr>
              </a:p>
            </p:txBody>
          </p:sp>
        </mc:Choice>
        <mc:Fallback>
          <p:sp>
            <p:nvSpPr>
              <p:cNvPr id="32" name="Rectangle 10">
                <a:extLst>
                  <a:ext uri="{FF2B5EF4-FFF2-40B4-BE49-F238E27FC236}">
                    <a16:creationId xmlns:a16="http://schemas.microsoft.com/office/drawing/2014/main" id="{9A5EB96E-054F-C113-E885-30736409B0DA}"/>
                  </a:ext>
                </a:extLst>
              </p:cNvPr>
              <p:cNvSpPr>
                <a:spLocks noRot="1" noChangeAspect="1" noMove="1" noResize="1" noEditPoints="1" noAdjustHandles="1" noChangeArrowheads="1" noChangeShapeType="1" noTextEdit="1"/>
              </p:cNvSpPr>
              <p:nvPr/>
            </p:nvSpPr>
            <p:spPr bwMode="auto">
              <a:xfrm>
                <a:off x="19939794" y="7786333"/>
                <a:ext cx="7069138" cy="6131772"/>
              </a:xfrm>
              <a:prstGeom prst="rect">
                <a:avLst/>
              </a:prstGeom>
              <a:blipFill>
                <a:blip r:embed="rId14"/>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Rectangle 10">
                <a:extLst>
                  <a:ext uri="{FF2B5EF4-FFF2-40B4-BE49-F238E27FC236}">
                    <a16:creationId xmlns:a16="http://schemas.microsoft.com/office/drawing/2014/main" id="{531EB9F8-2799-3D30-9CA0-A34F9B857B97}"/>
                  </a:ext>
                </a:extLst>
              </p:cNvPr>
              <p:cNvSpPr>
                <a:spLocks noChangeArrowheads="1"/>
              </p:cNvSpPr>
              <p:nvPr/>
            </p:nvSpPr>
            <p:spPr bwMode="auto">
              <a:xfrm>
                <a:off x="28429035" y="7707380"/>
                <a:ext cx="7069138" cy="6131772"/>
              </a:xfrm>
              <a:prstGeom prst="rect">
                <a:avLst/>
              </a:prstGeom>
              <a:solidFill>
                <a:schemeClr val="bg1"/>
              </a:solidFill>
              <a:ln>
                <a:noFill/>
              </a:ln>
              <a:extLst>
                <a:ext uri="{91240B29-F687-4F45-9708-019B960494DF}">
                  <a14:hiddenLine w="9525">
                    <a:solidFill>
                      <a:srgbClr val="000000"/>
                    </a:solidFill>
                    <a:miter lim="800000"/>
                    <a:headEnd/>
                    <a:tailEnd/>
                  </a14:hiddenLine>
                </a:ext>
              </a:extLst>
            </p:spPr>
            <p:txBody>
              <a:bodyPr lIns="360000" tIns="360000" rIns="360000" bIns="360000"/>
              <a:lstStyle>
                <a:lvl1pPr marL="381000" indent="-381000">
                  <a:spcBef>
                    <a:spcPct val="20000"/>
                  </a:spcBef>
                  <a:buChar char="•"/>
                  <a:defRPr sz="154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13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115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96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9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9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GB" altLang="en-US" sz="4800" b="1" i="0" u="none" strike="noStrike" kern="1200" cap="none" spc="0" normalizeH="0" baseline="0" noProof="0" dirty="0">
                    <a:ln>
                      <a:noFill/>
                    </a:ln>
                    <a:solidFill>
                      <a:srgbClr val="B20039"/>
                    </a:solidFill>
                    <a:effectLst/>
                    <a:uLnTx/>
                    <a:uFillTx/>
                    <a:latin typeface="Arial" panose="020B0604020202020204" pitchFamily="34" charset="0"/>
                    <a:ea typeface="MS PGothic" panose="020B0600070205080204" pitchFamily="34" charset="-128"/>
                    <a:cs typeface="+mn-cs"/>
                  </a:rPr>
                  <a:t>Appearance Analysis</a:t>
                </a:r>
                <a:endParaRPr lang="en-US" altLang="en-US" sz="2400" dirty="0">
                  <a:solidFill>
                    <a:srgbClr val="000000"/>
                  </a:solidFill>
                </a:endParaRPr>
              </a:p>
              <a:p>
                <a:pPr lvl="0" eaLnBrk="1" hangingPunct="1">
                  <a:spcBef>
                    <a:spcPct val="50000"/>
                  </a:spcBef>
                  <a:buSzPct val="60000"/>
                  <a:buFont typeface="Monotype Sorts" pitchFamily="2" charset="2"/>
                  <a:buChar char="n"/>
                  <a:defRPr/>
                </a:pPr>
                <a:r>
                  <a:rPr lang="en-US" altLang="en-US" sz="2400" dirty="0">
                    <a:solidFill>
                      <a:srgbClr val="000000"/>
                    </a:solidFill>
                  </a:rPr>
                  <a:t>The following hypothesis tests compared the amount of comics the character of Bruce Wayne was in compared to others.</a:t>
                </a:r>
              </a:p>
              <a:p>
                <a:pPr lvl="0" eaLnBrk="1" hangingPunct="1">
                  <a:spcBef>
                    <a:spcPct val="50000"/>
                  </a:spcBef>
                  <a:buSzPct val="60000"/>
                  <a:buFont typeface="Monotype Sorts" pitchFamily="2" charset="2"/>
                  <a:buChar char="n"/>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All characters tracked were their main universe variants and did not count towards any other versions of the characters.</a:t>
                </a:r>
              </a:p>
              <a:p>
                <a:pPr marL="0" indent="0" eaLnBrk="1" hangingPunct="1">
                  <a:spcBef>
                    <a:spcPct val="50000"/>
                  </a:spcBef>
                  <a:buSzPct val="60000"/>
                  <a:buNone/>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Null Hypothesis:</a:t>
                </a:r>
                <a:endParaRPr kumimoji="0" lang="en-US" altLang="en-US" sz="2400" b="0" u="none" strike="noStrike" kern="1200" cap="none" spc="0" normalizeH="0" noProof="0" dirty="0">
                  <a:ln>
                    <a:noFill/>
                  </a:ln>
                  <a:solidFill>
                    <a:srgbClr val="000000"/>
                  </a:solidFill>
                  <a:effectLst/>
                  <a:uLnTx/>
                  <a:uFillTx/>
                  <a:cs typeface="+mn-cs"/>
                </a:endParaRPr>
              </a:p>
              <a:p>
                <a:pPr eaLnBrk="1" hangingPunct="1">
                  <a:spcBef>
                    <a:spcPct val="50000"/>
                  </a:spcBef>
                  <a:buSzPct val="60000"/>
                  <a:buFont typeface="Monotype Sorts" pitchFamily="2" charset="2"/>
                  <a:buChar char="n"/>
                </a:pPr>
                <a14:m>
                  <m:oMath xmlns:m="http://schemas.openxmlformats.org/officeDocument/2006/math">
                    <m:sSub>
                      <m:sSubPr>
                        <m:ctrlPr>
                          <a:rPr lang="en-US" altLang="en-US" sz="2000" i="1">
                            <a:solidFill>
                              <a:srgbClr val="000000"/>
                            </a:solidFill>
                            <a:latin typeface="Cambria Math" panose="02040503050406030204" pitchFamily="18" charset="0"/>
                          </a:rPr>
                        </m:ctrlPr>
                      </m:sSubPr>
                      <m:e>
                        <m:r>
                          <a:rPr lang="en-US" altLang="en-US" sz="2000" i="1">
                            <a:solidFill>
                              <a:srgbClr val="000000"/>
                            </a:solidFill>
                            <a:latin typeface="Cambria Math" panose="02040503050406030204" pitchFamily="18" charset="0"/>
                          </a:rPr>
                          <m:t> </m:t>
                        </m:r>
                        <m:r>
                          <a:rPr lang="en-US" altLang="en-US" sz="2000" i="1">
                            <a:solidFill>
                              <a:srgbClr val="000000"/>
                            </a:solidFill>
                            <a:latin typeface="Cambria Math" panose="02040503050406030204" pitchFamily="18" charset="0"/>
                            <a:ea typeface="Cambria Math" panose="02040503050406030204" pitchFamily="18" charset="0"/>
                          </a:rPr>
                          <m:t>𝜇</m:t>
                        </m:r>
                      </m:e>
                      <m:sub>
                        <m:r>
                          <a:rPr lang="en-US" altLang="en-US" sz="2000" i="1">
                            <a:solidFill>
                              <a:srgbClr val="000000"/>
                            </a:solidFill>
                            <a:latin typeface="Cambria Math" panose="02040503050406030204" pitchFamily="18" charset="0"/>
                            <a:ea typeface="Cambria Math" panose="02040503050406030204" pitchFamily="18" charset="0"/>
                          </a:rPr>
                          <m:t>𝐵𝑎𝑡𝑚𝑎𝑛</m:t>
                        </m:r>
                        <m:r>
                          <a:rPr lang="en-US" altLang="en-US" sz="2000" i="1">
                            <a:solidFill>
                              <a:srgbClr val="000000"/>
                            </a:solidFill>
                            <a:latin typeface="Cambria Math" panose="02040503050406030204" pitchFamily="18" charset="0"/>
                            <a:ea typeface="Cambria Math" panose="02040503050406030204" pitchFamily="18" charset="0"/>
                          </a:rPr>
                          <m:t> </m:t>
                        </m:r>
                        <m:r>
                          <a:rPr lang="en-US" altLang="en-US" sz="2000" i="1">
                            <a:solidFill>
                              <a:srgbClr val="000000"/>
                            </a:solidFill>
                            <a:latin typeface="Cambria Math" panose="02040503050406030204" pitchFamily="18" charset="0"/>
                            <a:ea typeface="Cambria Math" panose="02040503050406030204" pitchFamily="18" charset="0"/>
                          </a:rPr>
                          <m:t>𝐴𝑝𝑝𝑒𝑎𝑟𝑎𝑛𝑐𝑒𝑠</m:t>
                        </m:r>
                      </m:sub>
                    </m:sSub>
                    <m:r>
                      <a:rPr lang="en-US" altLang="en-US" sz="2000" i="1">
                        <a:solidFill>
                          <a:srgbClr val="000000"/>
                        </a:solidFill>
                        <a:latin typeface="Cambria Math" panose="02040503050406030204" pitchFamily="18" charset="0"/>
                      </a:rPr>
                      <m:t>=</m:t>
                    </m:r>
                    <m:sSub>
                      <m:sSubPr>
                        <m:ctrlPr>
                          <a:rPr lang="en-US" altLang="en-US" sz="2000" i="1">
                            <a:solidFill>
                              <a:srgbClr val="000000"/>
                            </a:solidFill>
                            <a:latin typeface="Cambria Math" panose="02040503050406030204" pitchFamily="18" charset="0"/>
                          </a:rPr>
                        </m:ctrlPr>
                      </m:sSubPr>
                      <m:e>
                        <m:r>
                          <a:rPr lang="en-US" altLang="en-US" sz="2000" i="1">
                            <a:solidFill>
                              <a:srgbClr val="000000"/>
                            </a:solidFill>
                            <a:latin typeface="Cambria Math" panose="02040503050406030204" pitchFamily="18" charset="0"/>
                            <a:ea typeface="Cambria Math" panose="02040503050406030204" pitchFamily="18" charset="0"/>
                          </a:rPr>
                          <m:t>𝜇</m:t>
                        </m:r>
                      </m:e>
                      <m:sub>
                        <m:r>
                          <a:rPr lang="en-US" altLang="en-US" sz="2000" i="1">
                            <a:solidFill>
                              <a:srgbClr val="000000"/>
                            </a:solidFill>
                            <a:latin typeface="Cambria Math" panose="02040503050406030204" pitchFamily="18" charset="0"/>
                            <a:ea typeface="Cambria Math" panose="02040503050406030204" pitchFamily="18" charset="0"/>
                          </a:rPr>
                          <m:t>𝑂𝑡h𝑒𝑟</m:t>
                        </m:r>
                        <m:r>
                          <a:rPr lang="en-US" altLang="en-US" sz="2000" i="1">
                            <a:solidFill>
                              <a:srgbClr val="000000"/>
                            </a:solidFill>
                            <a:latin typeface="Cambria Math" panose="02040503050406030204" pitchFamily="18" charset="0"/>
                            <a:ea typeface="Cambria Math" panose="02040503050406030204" pitchFamily="18" charset="0"/>
                          </a:rPr>
                          <m:t> </m:t>
                        </m:r>
                        <m:r>
                          <a:rPr lang="en-US" altLang="en-US" sz="2000" i="1">
                            <a:solidFill>
                              <a:srgbClr val="000000"/>
                            </a:solidFill>
                            <a:latin typeface="Cambria Math" panose="02040503050406030204" pitchFamily="18" charset="0"/>
                            <a:ea typeface="Cambria Math" panose="02040503050406030204" pitchFamily="18" charset="0"/>
                          </a:rPr>
                          <m:t>𝐶h𝑎𝑟𝑎𝑐𝑡𝑒𝑟</m:t>
                        </m:r>
                        <m:d>
                          <m:dPr>
                            <m:ctrlPr>
                              <a:rPr lang="en-US" altLang="en-US" sz="2000" i="1">
                                <a:solidFill>
                                  <a:srgbClr val="000000"/>
                                </a:solidFill>
                                <a:latin typeface="Cambria Math" panose="02040503050406030204" pitchFamily="18" charset="0"/>
                                <a:ea typeface="Cambria Math" panose="02040503050406030204" pitchFamily="18" charset="0"/>
                              </a:rPr>
                            </m:ctrlPr>
                          </m:dPr>
                          <m:e>
                            <m:r>
                              <a:rPr lang="en-US" altLang="en-US" sz="2000" i="1">
                                <a:solidFill>
                                  <a:srgbClr val="000000"/>
                                </a:solidFill>
                                <a:latin typeface="Cambria Math" panose="02040503050406030204" pitchFamily="18" charset="0"/>
                                <a:ea typeface="Cambria Math" panose="02040503050406030204" pitchFamily="18" charset="0"/>
                              </a:rPr>
                              <m:t>𝑠</m:t>
                            </m:r>
                          </m:e>
                        </m:d>
                        <m:r>
                          <a:rPr lang="en-US" altLang="en-US" sz="2000" i="1">
                            <a:solidFill>
                              <a:srgbClr val="000000"/>
                            </a:solidFill>
                            <a:latin typeface="Cambria Math" panose="02040503050406030204" pitchFamily="18" charset="0"/>
                            <a:ea typeface="Cambria Math" panose="02040503050406030204" pitchFamily="18" charset="0"/>
                          </a:rPr>
                          <m:t> </m:t>
                        </m:r>
                        <m:r>
                          <a:rPr lang="en-US" altLang="en-US" sz="2000" i="1">
                            <a:solidFill>
                              <a:srgbClr val="000000"/>
                            </a:solidFill>
                            <a:latin typeface="Cambria Math" panose="02040503050406030204" pitchFamily="18" charset="0"/>
                            <a:ea typeface="Cambria Math" panose="02040503050406030204" pitchFamily="18" charset="0"/>
                          </a:rPr>
                          <m:t>𝐴𝑝𝑝𝑒𝑎𝑟𝑎𝑛𝑐𝑒𝑠</m:t>
                        </m:r>
                      </m:sub>
                    </m:sSub>
                  </m:oMath>
                </a14:m>
                <a:endPar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indent="0" eaLnBrk="1" hangingPunct="1">
                  <a:spcBef>
                    <a:spcPct val="50000"/>
                  </a:spcBef>
                  <a:buSzPct val="60000"/>
                  <a:buNone/>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Alternative Hypothesis:</a:t>
                </a:r>
                <a:endParaRPr kumimoji="0" lang="en-US" altLang="en-US" sz="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lvl="0" indent="0" eaLnBrk="1" hangingPunct="1">
                  <a:spcBef>
                    <a:spcPct val="50000"/>
                  </a:spcBef>
                  <a:buSzPct val="60000"/>
                  <a:buFont typeface="Monotype Sorts" pitchFamily="2" charset="2"/>
                  <a:buChar char="n"/>
                  <a:defRPr/>
                </a:pPr>
                <a14:m>
                  <m:oMath xmlns:m="http://schemas.openxmlformats.org/officeDocument/2006/math">
                    <m:sSub>
                      <m:sSubPr>
                        <m:ctrlPr>
                          <a:rPr lang="en-US" altLang="en-US" sz="2000" i="1">
                            <a:solidFill>
                              <a:srgbClr val="000000"/>
                            </a:solidFill>
                            <a:latin typeface="Cambria Math" panose="02040503050406030204" pitchFamily="18" charset="0"/>
                          </a:rPr>
                        </m:ctrlPr>
                      </m:sSubPr>
                      <m:e>
                        <m:r>
                          <a:rPr lang="en-US" altLang="en-US" sz="2000" b="0" i="1" smtClean="0">
                            <a:solidFill>
                              <a:srgbClr val="000000"/>
                            </a:solidFill>
                            <a:latin typeface="Cambria Math" panose="02040503050406030204" pitchFamily="18" charset="0"/>
                          </a:rPr>
                          <m:t>       </m:t>
                        </m:r>
                        <m:r>
                          <a:rPr lang="en-US" altLang="en-US" sz="2000" i="1">
                            <a:solidFill>
                              <a:srgbClr val="000000"/>
                            </a:solidFill>
                            <a:latin typeface="Cambria Math" panose="02040503050406030204" pitchFamily="18" charset="0"/>
                            <a:ea typeface="Cambria Math" panose="02040503050406030204" pitchFamily="18" charset="0"/>
                          </a:rPr>
                          <m:t>𝜇</m:t>
                        </m:r>
                      </m:e>
                      <m:sub>
                        <m:r>
                          <a:rPr lang="en-US" altLang="en-US" sz="2000" i="1">
                            <a:solidFill>
                              <a:srgbClr val="000000"/>
                            </a:solidFill>
                            <a:latin typeface="Cambria Math" panose="02040503050406030204" pitchFamily="18" charset="0"/>
                            <a:ea typeface="Cambria Math" panose="02040503050406030204" pitchFamily="18" charset="0"/>
                          </a:rPr>
                          <m:t>𝐵𝑎𝑡𝑚𝑎𝑛</m:t>
                        </m:r>
                        <m:r>
                          <a:rPr lang="en-US" altLang="en-US" sz="2000" i="1">
                            <a:solidFill>
                              <a:srgbClr val="000000"/>
                            </a:solidFill>
                            <a:latin typeface="Cambria Math" panose="02040503050406030204" pitchFamily="18" charset="0"/>
                            <a:ea typeface="Cambria Math" panose="02040503050406030204" pitchFamily="18" charset="0"/>
                          </a:rPr>
                          <m:t> </m:t>
                        </m:r>
                        <m:r>
                          <a:rPr lang="en-US" altLang="en-US" sz="2000" i="1">
                            <a:solidFill>
                              <a:srgbClr val="000000"/>
                            </a:solidFill>
                            <a:latin typeface="Cambria Math" panose="02040503050406030204" pitchFamily="18" charset="0"/>
                            <a:ea typeface="Cambria Math" panose="02040503050406030204" pitchFamily="18" charset="0"/>
                          </a:rPr>
                          <m:t>𝐴𝑝𝑝𝑒𝑎𝑟𝑎𝑛𝑐𝑒𝑠</m:t>
                        </m:r>
                      </m:sub>
                    </m:sSub>
                    <m:r>
                      <a:rPr lang="en-US" altLang="en-US" sz="2000" i="1">
                        <a:solidFill>
                          <a:srgbClr val="000000"/>
                        </a:solidFill>
                        <a:latin typeface="Cambria Math" panose="02040503050406030204" pitchFamily="18" charset="0"/>
                      </a:rPr>
                      <m:t>&gt;</m:t>
                    </m:r>
                    <m:sSub>
                      <m:sSubPr>
                        <m:ctrlPr>
                          <a:rPr lang="en-US" altLang="en-US" sz="2000" i="1">
                            <a:solidFill>
                              <a:srgbClr val="000000"/>
                            </a:solidFill>
                            <a:latin typeface="Cambria Math" panose="02040503050406030204" pitchFamily="18" charset="0"/>
                          </a:rPr>
                        </m:ctrlPr>
                      </m:sSubPr>
                      <m:e>
                        <m:r>
                          <a:rPr lang="en-US" altLang="en-US" sz="2000" i="1">
                            <a:solidFill>
                              <a:srgbClr val="000000"/>
                            </a:solidFill>
                            <a:latin typeface="Cambria Math" panose="02040503050406030204" pitchFamily="18" charset="0"/>
                            <a:ea typeface="Cambria Math" panose="02040503050406030204" pitchFamily="18" charset="0"/>
                          </a:rPr>
                          <m:t>𝜇</m:t>
                        </m:r>
                      </m:e>
                      <m:sub>
                        <m:r>
                          <a:rPr lang="en-US" altLang="en-US" sz="2000" i="1">
                            <a:solidFill>
                              <a:srgbClr val="000000"/>
                            </a:solidFill>
                            <a:latin typeface="Cambria Math" panose="02040503050406030204" pitchFamily="18" charset="0"/>
                            <a:ea typeface="Cambria Math" panose="02040503050406030204" pitchFamily="18" charset="0"/>
                          </a:rPr>
                          <m:t>𝑂𝑡h𝑒𝑟</m:t>
                        </m:r>
                        <m:r>
                          <a:rPr lang="en-US" altLang="en-US" sz="2000" i="1">
                            <a:solidFill>
                              <a:srgbClr val="000000"/>
                            </a:solidFill>
                            <a:latin typeface="Cambria Math" panose="02040503050406030204" pitchFamily="18" charset="0"/>
                            <a:ea typeface="Cambria Math" panose="02040503050406030204" pitchFamily="18" charset="0"/>
                          </a:rPr>
                          <m:t> </m:t>
                        </m:r>
                        <m:r>
                          <a:rPr lang="en-US" altLang="en-US" sz="2000" i="1">
                            <a:solidFill>
                              <a:srgbClr val="000000"/>
                            </a:solidFill>
                            <a:latin typeface="Cambria Math" panose="02040503050406030204" pitchFamily="18" charset="0"/>
                            <a:ea typeface="Cambria Math" panose="02040503050406030204" pitchFamily="18" charset="0"/>
                          </a:rPr>
                          <m:t>𝐶h𝑎𝑟𝑎𝑐𝑡𝑒𝑟</m:t>
                        </m:r>
                        <m:d>
                          <m:dPr>
                            <m:ctrlPr>
                              <a:rPr lang="en-US" altLang="en-US" sz="2000" i="1">
                                <a:solidFill>
                                  <a:srgbClr val="000000"/>
                                </a:solidFill>
                                <a:latin typeface="Cambria Math" panose="02040503050406030204" pitchFamily="18" charset="0"/>
                                <a:ea typeface="Cambria Math" panose="02040503050406030204" pitchFamily="18" charset="0"/>
                              </a:rPr>
                            </m:ctrlPr>
                          </m:dPr>
                          <m:e>
                            <m:r>
                              <a:rPr lang="en-US" altLang="en-US" sz="2000" i="1">
                                <a:solidFill>
                                  <a:srgbClr val="000000"/>
                                </a:solidFill>
                                <a:latin typeface="Cambria Math" panose="02040503050406030204" pitchFamily="18" charset="0"/>
                                <a:ea typeface="Cambria Math" panose="02040503050406030204" pitchFamily="18" charset="0"/>
                              </a:rPr>
                              <m:t>𝑠</m:t>
                            </m:r>
                          </m:e>
                        </m:d>
                        <m:r>
                          <a:rPr lang="en-US" altLang="en-US" sz="2000" i="1">
                            <a:solidFill>
                              <a:srgbClr val="000000"/>
                            </a:solidFill>
                            <a:latin typeface="Cambria Math" panose="02040503050406030204" pitchFamily="18" charset="0"/>
                            <a:ea typeface="Cambria Math" panose="02040503050406030204" pitchFamily="18" charset="0"/>
                          </a:rPr>
                          <m:t> </m:t>
                        </m:r>
                        <m:r>
                          <a:rPr lang="en-US" altLang="en-US" sz="2000" i="1">
                            <a:solidFill>
                              <a:srgbClr val="000000"/>
                            </a:solidFill>
                            <a:latin typeface="Cambria Math" panose="02040503050406030204" pitchFamily="18" charset="0"/>
                            <a:ea typeface="Cambria Math" panose="02040503050406030204" pitchFamily="18" charset="0"/>
                          </a:rPr>
                          <m:t>𝐴𝑝𝑝𝑒𝑎𝑟𝑎𝑛𝑐𝑒𝑠</m:t>
                        </m:r>
                      </m:sub>
                    </m:sSub>
                  </m:oMath>
                </a14:m>
                <a:endParaRPr lang="en-US" altLang="en-US" sz="2400" dirty="0">
                  <a:solidFill>
                    <a:srgbClr val="000000"/>
                  </a:solidFill>
                </a:endParaRPr>
              </a:p>
            </p:txBody>
          </p:sp>
        </mc:Choice>
        <mc:Fallback>
          <p:sp>
            <p:nvSpPr>
              <p:cNvPr id="33" name="Rectangle 10">
                <a:extLst>
                  <a:ext uri="{FF2B5EF4-FFF2-40B4-BE49-F238E27FC236}">
                    <a16:creationId xmlns:a16="http://schemas.microsoft.com/office/drawing/2014/main" id="{531EB9F8-2799-3D30-9CA0-A34F9B857B97}"/>
                  </a:ext>
                </a:extLst>
              </p:cNvPr>
              <p:cNvSpPr>
                <a:spLocks noRot="1" noChangeAspect="1" noMove="1" noResize="1" noEditPoints="1" noAdjustHandles="1" noChangeArrowheads="1" noChangeShapeType="1" noTextEdit="1"/>
              </p:cNvSpPr>
              <p:nvPr/>
            </p:nvSpPr>
            <p:spPr bwMode="auto">
              <a:xfrm>
                <a:off x="28429035" y="7707380"/>
                <a:ext cx="7069138" cy="6131772"/>
              </a:xfrm>
              <a:prstGeom prst="rect">
                <a:avLst/>
              </a:prstGeom>
              <a:blipFill>
                <a:blip r:embed="rId15"/>
                <a:stretch>
                  <a:fillRect l="-17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3996</TotalTime>
  <Words>1015</Words>
  <Application>Microsoft Office PowerPoint</Application>
  <PresentationFormat>Custom</PresentationFormat>
  <Paragraphs>123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Black</vt:lpstr>
      <vt:lpstr>Cambria Math</vt:lpstr>
      <vt:lpstr>Monotype Sorts</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of a scientific poster</dc:title>
  <dc:subject>Free Research Poster</dc:subject>
  <dc:creator>Graphicsland/MakeSigns.com</dc:creator>
  <cp:keywords>Free Research Poster</cp:keywords>
  <dc:description>These templates are offered for free to help your create a poster ranging from nursing research posters to psychology research posters.</dc:description>
  <cp:lastModifiedBy>Jacob Prince</cp:lastModifiedBy>
  <cp:revision>67</cp:revision>
  <cp:lastPrinted>2012-01-20T17:50:00Z</cp:lastPrinted>
  <dcterms:created xsi:type="dcterms:W3CDTF">2012-01-20T17:07:33Z</dcterms:created>
  <dcterms:modified xsi:type="dcterms:W3CDTF">2023-04-03T01:35:47Z</dcterms:modified>
  <cp:category>research posters template</cp:category>
</cp:coreProperties>
</file>